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63.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tags/tag52.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slides/slide77.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ags/tag5.xml" ContentType="application/vnd.openxmlformats-officedocument.presentationml.tag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comments/comment1.xml" ContentType="application/vnd.openxmlformats-officedocument.presentationml.comments+xml"/>
  <Override PartName="/ppt/tags/tag13.xml" ContentType="application/vnd.openxmlformats-officedocument.presentationml.tags+xml"/>
  <Override PartName="/ppt/tags/tag60.xml" ContentType="application/vnd.openxmlformats-officedocument.presentationml.tags+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tags/tag29.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tags/tag18.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64.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28.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Default Extension="vml" ContentType="application/vnd.openxmlformats-officedocument.vmlDrawing"/>
  <Override PartName="/ppt/notesSlides/notesSlide31.xml" ContentType="application/vnd.openxmlformats-officedocument.presentationml.notesSlide+xml"/>
  <Override PartName="/ppt/tags/tag5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Default Extension="xls" ContentType="application/vnd.ms-exce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61.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notesSlides/notesSlide50.xml" ContentType="application/vnd.openxmlformats-officedocument.presentationml.notesSlide+xml"/>
  <Override PartName="/ppt/tags/tag61.xml" ContentType="application/vnd.openxmlformats-officedocument.presentationml.tags+xml"/>
  <Override PartName="/ppt/slideMasters/slideMaster6.xml" ContentType="application/vnd.openxmlformats-officedocument.presentationml.slideMaster+xml"/>
  <Override PartName="/ppt/theme/theme8.xml" ContentType="application/vnd.openxmlformats-officedocument.theme+xml"/>
  <Override PartName="/ppt/tags/tag5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0" r:id="rId2"/>
    <p:sldMasterId id="2147483702" r:id="rId3"/>
    <p:sldMasterId id="2147483714" r:id="rId4"/>
    <p:sldMasterId id="2147483729" r:id="rId5"/>
    <p:sldMasterId id="2147483756" r:id="rId6"/>
    <p:sldMasterId id="2147483771" r:id="rId7"/>
  </p:sldMasterIdLst>
  <p:notesMasterIdLst>
    <p:notesMasterId r:id="rId86"/>
  </p:notesMasterIdLst>
  <p:handoutMasterIdLst>
    <p:handoutMasterId r:id="rId87"/>
  </p:handoutMasterIdLst>
  <p:sldIdLst>
    <p:sldId id="1322" r:id="rId8"/>
    <p:sldId id="1357" r:id="rId9"/>
    <p:sldId id="1333" r:id="rId10"/>
    <p:sldId id="1335" r:id="rId11"/>
    <p:sldId id="1348" r:id="rId12"/>
    <p:sldId id="1349" r:id="rId13"/>
    <p:sldId id="1350" r:id="rId14"/>
    <p:sldId id="1351" r:id="rId15"/>
    <p:sldId id="1352" r:id="rId16"/>
    <p:sldId id="1355" r:id="rId17"/>
    <p:sldId id="1356" r:id="rId18"/>
    <p:sldId id="1251" r:id="rId19"/>
    <p:sldId id="1309" r:id="rId20"/>
    <p:sldId id="1310" r:id="rId21"/>
    <p:sldId id="1311" r:id="rId22"/>
    <p:sldId id="1312" r:id="rId23"/>
    <p:sldId id="1314" r:id="rId24"/>
    <p:sldId id="1341" r:id="rId25"/>
    <p:sldId id="1342" r:id="rId26"/>
    <p:sldId id="1315" r:id="rId27"/>
    <p:sldId id="1252" r:id="rId28"/>
    <p:sldId id="1253" r:id="rId29"/>
    <p:sldId id="1146" r:id="rId30"/>
    <p:sldId id="1080" r:id="rId31"/>
    <p:sldId id="1041" r:id="rId32"/>
    <p:sldId id="1116" r:id="rId33"/>
    <p:sldId id="1042" r:id="rId34"/>
    <p:sldId id="1124" r:id="rId35"/>
    <p:sldId id="1147" r:id="rId36"/>
    <p:sldId id="1058" r:id="rId37"/>
    <p:sldId id="1346" r:id="rId38"/>
    <p:sldId id="1340" r:id="rId39"/>
    <p:sldId id="1363" r:id="rId40"/>
    <p:sldId id="1046" r:id="rId41"/>
    <p:sldId id="1317" r:id="rId42"/>
    <p:sldId id="1095" r:id="rId43"/>
    <p:sldId id="1096" r:id="rId44"/>
    <p:sldId id="1103" r:id="rId45"/>
    <p:sldId id="1104" r:id="rId46"/>
    <p:sldId id="1325" r:id="rId47"/>
    <p:sldId id="1149" r:id="rId48"/>
    <p:sldId id="1152" r:id="rId49"/>
    <p:sldId id="1276" r:id="rId50"/>
    <p:sldId id="1151" r:id="rId51"/>
    <p:sldId id="1284" r:id="rId52"/>
    <p:sldId id="1265" r:id="rId53"/>
    <p:sldId id="1155" r:id="rId54"/>
    <p:sldId id="1332" r:id="rId55"/>
    <p:sldId id="1154" r:id="rId56"/>
    <p:sldId id="1172" r:id="rId57"/>
    <p:sldId id="1289" r:id="rId58"/>
    <p:sldId id="1213" r:id="rId59"/>
    <p:sldId id="1336" r:id="rId60"/>
    <p:sldId id="1259" r:id="rId61"/>
    <p:sldId id="1272" r:id="rId62"/>
    <p:sldId id="1114" r:id="rId63"/>
    <p:sldId id="1273" r:id="rId64"/>
    <p:sldId id="1364" r:id="rId65"/>
    <p:sldId id="1344" r:id="rId66"/>
    <p:sldId id="1326" r:id="rId67"/>
    <p:sldId id="1319" r:id="rId68"/>
    <p:sldId id="1327" r:id="rId69"/>
    <p:sldId id="1347" r:id="rId70"/>
    <p:sldId id="1367" r:id="rId71"/>
    <p:sldId id="1373" r:id="rId72"/>
    <p:sldId id="1374" r:id="rId73"/>
    <p:sldId id="1375" r:id="rId74"/>
    <p:sldId id="1376" r:id="rId75"/>
    <p:sldId id="1377" r:id="rId76"/>
    <p:sldId id="1368" r:id="rId77"/>
    <p:sldId id="1359" r:id="rId78"/>
    <p:sldId id="1362" r:id="rId79"/>
    <p:sldId id="1369" r:id="rId80"/>
    <p:sldId id="1378" r:id="rId81"/>
    <p:sldId id="1370" r:id="rId82"/>
    <p:sldId id="1337" r:id="rId83"/>
    <p:sldId id="1334" r:id="rId84"/>
    <p:sldId id="1339" r:id="rId85"/>
  </p:sldIdLst>
  <p:sldSz cx="9144000" cy="6858000" type="screen4x3"/>
  <p:notesSz cx="7315200" cy="9601200"/>
  <p:custDataLst>
    <p:tags r:id="rId88"/>
  </p:custDataLst>
  <p:defaultTextStyle>
    <a:defPPr>
      <a:defRPr lang="en-US"/>
    </a:defPPr>
    <a:lvl1pPr algn="ctr" rtl="0" eaLnBrk="0" fontAlgn="base" hangingPunct="0">
      <a:spcBef>
        <a:spcPct val="0"/>
      </a:spcBef>
      <a:spcAft>
        <a:spcPct val="0"/>
      </a:spcAft>
      <a:defRPr sz="2400" kern="1200">
        <a:solidFill>
          <a:schemeClr val="tx2"/>
        </a:solidFill>
        <a:latin typeface="Calibri" pitchFamily="34" charset="0"/>
        <a:ea typeface="+mn-ea"/>
        <a:cs typeface="+mn-cs"/>
      </a:defRPr>
    </a:lvl1pPr>
    <a:lvl2pPr marL="457200" algn="ctr" rtl="0" eaLnBrk="0" fontAlgn="base" hangingPunct="0">
      <a:spcBef>
        <a:spcPct val="0"/>
      </a:spcBef>
      <a:spcAft>
        <a:spcPct val="0"/>
      </a:spcAft>
      <a:defRPr sz="2400" kern="1200">
        <a:solidFill>
          <a:schemeClr val="tx2"/>
        </a:solidFill>
        <a:latin typeface="Calibri" pitchFamily="34" charset="0"/>
        <a:ea typeface="+mn-ea"/>
        <a:cs typeface="+mn-cs"/>
      </a:defRPr>
    </a:lvl2pPr>
    <a:lvl3pPr marL="914400" algn="ctr" rtl="0" eaLnBrk="0" fontAlgn="base" hangingPunct="0">
      <a:spcBef>
        <a:spcPct val="0"/>
      </a:spcBef>
      <a:spcAft>
        <a:spcPct val="0"/>
      </a:spcAft>
      <a:defRPr sz="2400" kern="1200">
        <a:solidFill>
          <a:schemeClr val="tx2"/>
        </a:solidFill>
        <a:latin typeface="Calibri" pitchFamily="34" charset="0"/>
        <a:ea typeface="+mn-ea"/>
        <a:cs typeface="+mn-cs"/>
      </a:defRPr>
    </a:lvl3pPr>
    <a:lvl4pPr marL="1371600" algn="ctr" rtl="0" eaLnBrk="0" fontAlgn="base" hangingPunct="0">
      <a:spcBef>
        <a:spcPct val="0"/>
      </a:spcBef>
      <a:spcAft>
        <a:spcPct val="0"/>
      </a:spcAft>
      <a:defRPr sz="2400" kern="1200">
        <a:solidFill>
          <a:schemeClr val="tx2"/>
        </a:solidFill>
        <a:latin typeface="Calibri" pitchFamily="34" charset="0"/>
        <a:ea typeface="+mn-ea"/>
        <a:cs typeface="+mn-cs"/>
      </a:defRPr>
    </a:lvl4pPr>
    <a:lvl5pPr marL="1828800" algn="ctr" rtl="0" eaLnBrk="0" fontAlgn="base" hangingPunct="0">
      <a:spcBef>
        <a:spcPct val="0"/>
      </a:spcBef>
      <a:spcAft>
        <a:spcPct val="0"/>
      </a:spcAft>
      <a:defRPr sz="2400" kern="1200">
        <a:solidFill>
          <a:schemeClr val="tx2"/>
        </a:solidFill>
        <a:latin typeface="Calibri" pitchFamily="34" charset="0"/>
        <a:ea typeface="+mn-ea"/>
        <a:cs typeface="+mn-cs"/>
      </a:defRPr>
    </a:lvl5pPr>
    <a:lvl6pPr marL="2286000" algn="l" defTabSz="914400" rtl="0" eaLnBrk="1" latinLnBrk="0" hangingPunct="1">
      <a:defRPr sz="2400" kern="1200">
        <a:solidFill>
          <a:schemeClr val="tx2"/>
        </a:solidFill>
        <a:latin typeface="Calibri" pitchFamily="34" charset="0"/>
        <a:ea typeface="+mn-ea"/>
        <a:cs typeface="+mn-cs"/>
      </a:defRPr>
    </a:lvl6pPr>
    <a:lvl7pPr marL="2743200" algn="l" defTabSz="914400" rtl="0" eaLnBrk="1" latinLnBrk="0" hangingPunct="1">
      <a:defRPr sz="2400" kern="1200">
        <a:solidFill>
          <a:schemeClr val="tx2"/>
        </a:solidFill>
        <a:latin typeface="Calibri" pitchFamily="34" charset="0"/>
        <a:ea typeface="+mn-ea"/>
        <a:cs typeface="+mn-cs"/>
      </a:defRPr>
    </a:lvl7pPr>
    <a:lvl8pPr marL="3200400" algn="l" defTabSz="914400" rtl="0" eaLnBrk="1" latinLnBrk="0" hangingPunct="1">
      <a:defRPr sz="2400" kern="1200">
        <a:solidFill>
          <a:schemeClr val="tx2"/>
        </a:solidFill>
        <a:latin typeface="Calibri" pitchFamily="34" charset="0"/>
        <a:ea typeface="+mn-ea"/>
        <a:cs typeface="+mn-cs"/>
      </a:defRPr>
    </a:lvl8pPr>
    <a:lvl9pPr marL="3657600" algn="l" defTabSz="914400" rtl="0" eaLnBrk="1" latinLnBrk="0" hangingPunct="1">
      <a:defRPr sz="2400" kern="1200">
        <a:solidFill>
          <a:schemeClr val="tx2"/>
        </a:solidFill>
        <a:latin typeface="Calibri"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pinder Dhaliwal" initials="RD" lastIdx="13" clrIdx="0"/>
  <p:cmAuthor id="1" name="violam" initials="v"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1AA4D5"/>
    <a:srgbClr val="012B74"/>
    <a:srgbClr val="FF6600"/>
    <a:srgbClr val="5CA315"/>
    <a:srgbClr val="899B1D"/>
    <a:srgbClr val="CEE15D"/>
    <a:srgbClr val="000000"/>
    <a:srgbClr val="BFD82D"/>
    <a:srgbClr val="7BBB3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53" autoAdjust="0"/>
    <p:restoredTop sz="77945" autoAdjust="0"/>
  </p:normalViewPr>
  <p:slideViewPr>
    <p:cSldViewPr>
      <p:cViewPr>
        <p:scale>
          <a:sx n="80" d="100"/>
          <a:sy n="80" d="100"/>
        </p:scale>
        <p:origin x="-374" y="528"/>
      </p:cViewPr>
      <p:guideLst>
        <p:guide orient="horz" pos="2160"/>
        <p:guide pos="2880"/>
      </p:guideLst>
    </p:cSldViewPr>
  </p:slideViewPr>
  <p:outlineViewPr>
    <p:cViewPr>
      <p:scale>
        <a:sx n="33" d="100"/>
        <a:sy n="33" d="100"/>
      </p:scale>
      <p:origin x="0" y="1230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2238" y="12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ags" Target="tags/tag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paulwischmeyer:Desktop:topupchart.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CA"/>
  <c:clrMapOvr bg1="lt1" tx1="dk1" bg2="lt2" tx2="dk2" accent1="accent1" accent2="accent2" accent3="accent3" accent4="accent4" accent5="accent5" accent6="accent6" hlink="hlink" folHlink="folHlink"/>
  <c:chart>
    <c:plotArea>
      <c:layout>
        <c:manualLayout>
          <c:layoutTarget val="inner"/>
          <c:xMode val="edge"/>
          <c:yMode val="edge"/>
          <c:x val="0.106917952636359"/>
          <c:y val="0.12709761636421488"/>
          <c:w val="0.73734088013556665"/>
          <c:h val="0.73513798695159105"/>
        </c:manualLayout>
      </c:layout>
      <c:lineChart>
        <c:grouping val="standard"/>
        <c:ser>
          <c:idx val="0"/>
          <c:order val="0"/>
          <c:tx>
            <c:strRef>
              <c:f>Sheet1!$A$2</c:f>
              <c:strCache>
                <c:ptCount val="1"/>
                <c:pt idx="0">
                  <c:v>All Patients</c:v>
                </c:pt>
              </c:strCache>
            </c:strRef>
          </c:tx>
          <c:spPr>
            <a:ln w="53975">
              <a:solidFill>
                <a:schemeClr val="tx1"/>
              </a:solidFill>
            </a:ln>
          </c:spPr>
          <c:marker>
            <c:spPr>
              <a:solidFill>
                <a:schemeClr val="tx1"/>
              </a:solidFill>
              <a:ln>
                <a:noFill/>
              </a:ln>
            </c:spPr>
          </c:marker>
          <c:cat>
            <c:numRef>
              <c:f>Sheet1!$B$1:$F$1</c:f>
              <c:numCache>
                <c:formatCode>General</c:formatCode>
                <c:ptCount val="5"/>
                <c:pt idx="0">
                  <c:v>0</c:v>
                </c:pt>
                <c:pt idx="1">
                  <c:v>500</c:v>
                </c:pt>
                <c:pt idx="2">
                  <c:v>1000</c:v>
                </c:pt>
                <c:pt idx="3">
                  <c:v>1500</c:v>
                </c:pt>
                <c:pt idx="4">
                  <c:v>2000</c:v>
                </c:pt>
              </c:numCache>
            </c:numRef>
          </c:cat>
          <c:val>
            <c:numRef>
              <c:f>Sheet1!$B$2:$F$2</c:f>
              <c:numCache>
                <c:formatCode>General</c:formatCode>
                <c:ptCount val="5"/>
                <c:pt idx="0">
                  <c:v>42.166666666665975</c:v>
                </c:pt>
                <c:pt idx="1">
                  <c:v>36.333333333333343</c:v>
                </c:pt>
                <c:pt idx="2">
                  <c:v>30.5</c:v>
                </c:pt>
                <c:pt idx="3">
                  <c:v>25.666666666666671</c:v>
                </c:pt>
                <c:pt idx="4">
                  <c:v>21</c:v>
                </c:pt>
              </c:numCache>
            </c:numRef>
          </c:val>
        </c:ser>
        <c:ser>
          <c:idx val="1"/>
          <c:order val="1"/>
          <c:tx>
            <c:strRef>
              <c:f>Sheet1!$A$3</c:f>
              <c:strCache>
                <c:ptCount val="1"/>
                <c:pt idx="0">
                  <c:v>&lt; 20</c:v>
                </c:pt>
              </c:strCache>
            </c:strRef>
          </c:tx>
          <c:spPr>
            <a:ln w="53975">
              <a:solidFill>
                <a:srgbClr val="FF0000"/>
              </a:solidFill>
            </a:ln>
          </c:spPr>
          <c:marker>
            <c:spPr>
              <a:solidFill>
                <a:srgbClr val="FF0000"/>
              </a:solidFill>
              <a:ln>
                <a:noFill/>
              </a:ln>
            </c:spPr>
          </c:marker>
          <c:cat>
            <c:numRef>
              <c:f>Sheet1!$B$1:$F$1</c:f>
              <c:numCache>
                <c:formatCode>General</c:formatCode>
                <c:ptCount val="5"/>
                <c:pt idx="0">
                  <c:v>0</c:v>
                </c:pt>
                <c:pt idx="1">
                  <c:v>500</c:v>
                </c:pt>
                <c:pt idx="2">
                  <c:v>1000</c:v>
                </c:pt>
                <c:pt idx="3">
                  <c:v>1500</c:v>
                </c:pt>
                <c:pt idx="4">
                  <c:v>2000</c:v>
                </c:pt>
              </c:numCache>
            </c:numRef>
          </c:cat>
          <c:val>
            <c:numRef>
              <c:f>Sheet1!$B$3:$F$3</c:f>
              <c:numCache>
                <c:formatCode>General</c:formatCode>
                <c:ptCount val="5"/>
                <c:pt idx="0">
                  <c:v>58</c:v>
                </c:pt>
                <c:pt idx="1">
                  <c:v>48</c:v>
                </c:pt>
                <c:pt idx="2">
                  <c:v>38</c:v>
                </c:pt>
                <c:pt idx="3">
                  <c:v>28</c:v>
                </c:pt>
                <c:pt idx="4">
                  <c:v>20</c:v>
                </c:pt>
              </c:numCache>
            </c:numRef>
          </c:val>
        </c:ser>
        <c:ser>
          <c:idx val="2"/>
          <c:order val="2"/>
          <c:tx>
            <c:strRef>
              <c:f>Sheet1!$A$4</c:f>
              <c:strCache>
                <c:ptCount val="1"/>
                <c:pt idx="0">
                  <c:v>20-25</c:v>
                </c:pt>
              </c:strCache>
            </c:strRef>
          </c:tx>
          <c:spPr>
            <a:ln w="53975">
              <a:solidFill>
                <a:srgbClr val="FFFF00"/>
              </a:solidFill>
            </a:ln>
          </c:spPr>
          <c:marker>
            <c:spPr>
              <a:solidFill>
                <a:srgbClr val="FFFF00"/>
              </a:solidFill>
              <a:ln>
                <a:noFill/>
              </a:ln>
            </c:spPr>
          </c:marker>
          <c:cat>
            <c:numRef>
              <c:f>Sheet1!$B$1:$F$1</c:f>
              <c:numCache>
                <c:formatCode>General</c:formatCode>
                <c:ptCount val="5"/>
                <c:pt idx="0">
                  <c:v>0</c:v>
                </c:pt>
                <c:pt idx="1">
                  <c:v>500</c:v>
                </c:pt>
                <c:pt idx="2">
                  <c:v>1000</c:v>
                </c:pt>
                <c:pt idx="3">
                  <c:v>1500</c:v>
                </c:pt>
                <c:pt idx="4">
                  <c:v>2000</c:v>
                </c:pt>
              </c:numCache>
            </c:numRef>
          </c:cat>
          <c:val>
            <c:numRef>
              <c:f>Sheet1!$B$4:$F$4</c:f>
              <c:numCache>
                <c:formatCode>General</c:formatCode>
                <c:ptCount val="5"/>
                <c:pt idx="0">
                  <c:v>46</c:v>
                </c:pt>
                <c:pt idx="1">
                  <c:v>39</c:v>
                </c:pt>
                <c:pt idx="2">
                  <c:v>32</c:v>
                </c:pt>
                <c:pt idx="3">
                  <c:v>25</c:v>
                </c:pt>
                <c:pt idx="4">
                  <c:v>21</c:v>
                </c:pt>
              </c:numCache>
            </c:numRef>
          </c:val>
        </c:ser>
        <c:ser>
          <c:idx val="3"/>
          <c:order val="3"/>
          <c:tx>
            <c:strRef>
              <c:f>Sheet1!$A$5</c:f>
              <c:strCache>
                <c:ptCount val="1"/>
                <c:pt idx="0">
                  <c:v>25-30</c:v>
                </c:pt>
              </c:strCache>
            </c:strRef>
          </c:tx>
          <c:spPr>
            <a:ln w="53975">
              <a:solidFill>
                <a:srgbClr val="0000FF"/>
              </a:solidFill>
            </a:ln>
          </c:spPr>
          <c:marker>
            <c:spPr>
              <a:solidFill>
                <a:srgbClr val="0000FF"/>
              </a:solidFill>
              <a:ln>
                <a:noFill/>
              </a:ln>
            </c:spPr>
          </c:marker>
          <c:cat>
            <c:numRef>
              <c:f>Sheet1!$B$1:$F$1</c:f>
              <c:numCache>
                <c:formatCode>General</c:formatCode>
                <c:ptCount val="5"/>
                <c:pt idx="0">
                  <c:v>0</c:v>
                </c:pt>
                <c:pt idx="1">
                  <c:v>500</c:v>
                </c:pt>
                <c:pt idx="2">
                  <c:v>1000</c:v>
                </c:pt>
                <c:pt idx="3">
                  <c:v>1500</c:v>
                </c:pt>
                <c:pt idx="4">
                  <c:v>2000</c:v>
                </c:pt>
              </c:numCache>
            </c:numRef>
          </c:cat>
          <c:val>
            <c:numRef>
              <c:f>Sheet1!$B$5:$F$5</c:f>
              <c:numCache>
                <c:formatCode>General</c:formatCode>
                <c:ptCount val="5"/>
                <c:pt idx="0">
                  <c:v>32</c:v>
                </c:pt>
                <c:pt idx="1">
                  <c:v>31</c:v>
                </c:pt>
                <c:pt idx="2">
                  <c:v>30</c:v>
                </c:pt>
                <c:pt idx="3">
                  <c:v>29</c:v>
                </c:pt>
                <c:pt idx="4">
                  <c:v>27</c:v>
                </c:pt>
              </c:numCache>
            </c:numRef>
          </c:val>
        </c:ser>
        <c:ser>
          <c:idx val="4"/>
          <c:order val="4"/>
          <c:tx>
            <c:strRef>
              <c:f>Sheet1!$A$6</c:f>
              <c:strCache>
                <c:ptCount val="1"/>
                <c:pt idx="0">
                  <c:v>30-35</c:v>
                </c:pt>
              </c:strCache>
            </c:strRef>
          </c:tx>
          <c:spPr>
            <a:ln w="53975">
              <a:solidFill>
                <a:srgbClr val="3366FF"/>
              </a:solidFill>
            </a:ln>
          </c:spPr>
          <c:marker>
            <c:spPr>
              <a:solidFill>
                <a:srgbClr val="3366FF"/>
              </a:solidFill>
              <a:ln>
                <a:noFill/>
              </a:ln>
            </c:spPr>
          </c:marker>
          <c:cat>
            <c:numRef>
              <c:f>Sheet1!$B$1:$F$1</c:f>
              <c:numCache>
                <c:formatCode>General</c:formatCode>
                <c:ptCount val="5"/>
                <c:pt idx="0">
                  <c:v>0</c:v>
                </c:pt>
                <c:pt idx="1">
                  <c:v>500</c:v>
                </c:pt>
                <c:pt idx="2">
                  <c:v>1000</c:v>
                </c:pt>
                <c:pt idx="3">
                  <c:v>1500</c:v>
                </c:pt>
                <c:pt idx="4">
                  <c:v>2000</c:v>
                </c:pt>
              </c:numCache>
            </c:numRef>
          </c:cat>
          <c:val>
            <c:numRef>
              <c:f>Sheet1!$B$6:$F$6</c:f>
              <c:numCache>
                <c:formatCode>General</c:formatCode>
                <c:ptCount val="5"/>
                <c:pt idx="0">
                  <c:v>32</c:v>
                </c:pt>
                <c:pt idx="1">
                  <c:v>27</c:v>
                </c:pt>
                <c:pt idx="2">
                  <c:v>26</c:v>
                </c:pt>
                <c:pt idx="3">
                  <c:v>24</c:v>
                </c:pt>
                <c:pt idx="4">
                  <c:v>22</c:v>
                </c:pt>
              </c:numCache>
            </c:numRef>
          </c:val>
        </c:ser>
        <c:ser>
          <c:idx val="5"/>
          <c:order val="5"/>
          <c:tx>
            <c:strRef>
              <c:f>Sheet1!$A$7</c:f>
              <c:strCache>
                <c:ptCount val="1"/>
                <c:pt idx="0">
                  <c:v>35-40</c:v>
                </c:pt>
              </c:strCache>
            </c:strRef>
          </c:tx>
          <c:spPr>
            <a:ln w="53975">
              <a:solidFill>
                <a:srgbClr val="660066"/>
              </a:solidFill>
            </a:ln>
          </c:spPr>
          <c:marker>
            <c:spPr>
              <a:solidFill>
                <a:srgbClr val="660066"/>
              </a:solidFill>
              <a:ln>
                <a:noFill/>
              </a:ln>
            </c:spPr>
          </c:marker>
          <c:cat>
            <c:numRef>
              <c:f>Sheet1!$B$1:$F$1</c:f>
              <c:numCache>
                <c:formatCode>General</c:formatCode>
                <c:ptCount val="5"/>
                <c:pt idx="0">
                  <c:v>0</c:v>
                </c:pt>
                <c:pt idx="1">
                  <c:v>500</c:v>
                </c:pt>
                <c:pt idx="2">
                  <c:v>1000</c:v>
                </c:pt>
                <c:pt idx="3">
                  <c:v>1500</c:v>
                </c:pt>
                <c:pt idx="4">
                  <c:v>2000</c:v>
                </c:pt>
              </c:numCache>
            </c:numRef>
          </c:cat>
          <c:val>
            <c:numRef>
              <c:f>Sheet1!$B$7:$F$7</c:f>
              <c:numCache>
                <c:formatCode>General</c:formatCode>
                <c:ptCount val="5"/>
                <c:pt idx="0">
                  <c:v>43</c:v>
                </c:pt>
                <c:pt idx="1">
                  <c:v>35</c:v>
                </c:pt>
                <c:pt idx="2">
                  <c:v>25</c:v>
                </c:pt>
                <c:pt idx="3">
                  <c:v>20</c:v>
                </c:pt>
                <c:pt idx="4">
                  <c:v>14</c:v>
                </c:pt>
              </c:numCache>
            </c:numRef>
          </c:val>
        </c:ser>
        <c:ser>
          <c:idx val="6"/>
          <c:order val="6"/>
          <c:tx>
            <c:strRef>
              <c:f>Sheet1!$A$8</c:f>
              <c:strCache>
                <c:ptCount val="1"/>
                <c:pt idx="0">
                  <c:v>&gt;40</c:v>
                </c:pt>
              </c:strCache>
            </c:strRef>
          </c:tx>
          <c:spPr>
            <a:ln w="53975">
              <a:solidFill>
                <a:srgbClr val="008000"/>
              </a:solidFill>
            </a:ln>
          </c:spPr>
          <c:marker>
            <c:spPr>
              <a:solidFill>
                <a:srgbClr val="008000"/>
              </a:solidFill>
              <a:ln>
                <a:noFill/>
              </a:ln>
            </c:spPr>
          </c:marker>
          <c:cat>
            <c:numRef>
              <c:f>Sheet1!$B$1:$F$1</c:f>
              <c:numCache>
                <c:formatCode>General</c:formatCode>
                <c:ptCount val="5"/>
                <c:pt idx="0">
                  <c:v>0</c:v>
                </c:pt>
                <c:pt idx="1">
                  <c:v>500</c:v>
                </c:pt>
                <c:pt idx="2">
                  <c:v>1000</c:v>
                </c:pt>
                <c:pt idx="3">
                  <c:v>1500</c:v>
                </c:pt>
                <c:pt idx="4">
                  <c:v>2000</c:v>
                </c:pt>
              </c:numCache>
            </c:numRef>
          </c:cat>
          <c:val>
            <c:numRef>
              <c:f>Sheet1!$B$8:$F$8</c:f>
              <c:numCache>
                <c:formatCode>General</c:formatCode>
                <c:ptCount val="5"/>
                <c:pt idx="0">
                  <c:v>42</c:v>
                </c:pt>
                <c:pt idx="1">
                  <c:v>38</c:v>
                </c:pt>
                <c:pt idx="2">
                  <c:v>32</c:v>
                </c:pt>
                <c:pt idx="3">
                  <c:v>28</c:v>
                </c:pt>
                <c:pt idx="4">
                  <c:v>22</c:v>
                </c:pt>
              </c:numCache>
            </c:numRef>
          </c:val>
        </c:ser>
        <c:marker val="1"/>
        <c:axId val="46389120"/>
        <c:axId val="46600192"/>
      </c:lineChart>
      <c:catAx>
        <c:axId val="46389120"/>
        <c:scaling>
          <c:orientation val="minMax"/>
        </c:scaling>
        <c:axPos val="b"/>
        <c:numFmt formatCode="General" sourceLinked="1"/>
        <c:tickLblPos val="nextTo"/>
        <c:spPr>
          <a:ln w="47625">
            <a:solidFill>
              <a:schemeClr val="tx1"/>
            </a:solidFill>
          </a:ln>
        </c:spPr>
        <c:txPr>
          <a:bodyPr/>
          <a:lstStyle/>
          <a:p>
            <a:pPr>
              <a:defRPr lang="en-CA" sz="2000"/>
            </a:pPr>
            <a:endParaRPr lang="en-US"/>
          </a:p>
        </c:txPr>
        <c:crossAx val="46600192"/>
        <c:crosses val="autoZero"/>
        <c:auto val="1"/>
        <c:lblAlgn val="ctr"/>
        <c:lblOffset val="100"/>
      </c:catAx>
      <c:valAx>
        <c:axId val="46600192"/>
        <c:scaling>
          <c:orientation val="minMax"/>
          <c:max val="60"/>
        </c:scaling>
        <c:axPos val="l"/>
        <c:numFmt formatCode="General" sourceLinked="1"/>
        <c:tickLblPos val="nextTo"/>
        <c:spPr>
          <a:ln w="47625">
            <a:solidFill>
              <a:schemeClr val="tx1"/>
            </a:solidFill>
          </a:ln>
        </c:spPr>
        <c:txPr>
          <a:bodyPr/>
          <a:lstStyle/>
          <a:p>
            <a:pPr>
              <a:defRPr lang="en-CA" sz="2000"/>
            </a:pPr>
            <a:endParaRPr lang="en-US"/>
          </a:p>
        </c:txPr>
        <c:crossAx val="46389120"/>
        <c:crosses val="autoZero"/>
        <c:crossBetween val="between"/>
      </c:valAx>
      <c:spPr>
        <a:noFill/>
        <a:ln w="25400">
          <a:noFill/>
        </a:ln>
      </c:spPr>
    </c:plotArea>
    <c:legend>
      <c:legendPos val="r"/>
      <c:layout>
        <c:manualLayout>
          <c:xMode val="edge"/>
          <c:yMode val="edge"/>
          <c:x val="0.78705918923684459"/>
          <c:y val="0.16040652199337024"/>
          <c:w val="0.15774504065902981"/>
          <c:h val="0.35483827983042143"/>
        </c:manualLayout>
      </c:layout>
      <c:txPr>
        <a:bodyPr/>
        <a:lstStyle/>
        <a:p>
          <a:pPr>
            <a:defRPr lang="en-CA" sz="2000"/>
          </a:pPr>
          <a:endParaRPr lang="en-US"/>
        </a:p>
      </c:txPr>
    </c:legend>
    <c:plotVisOnly val="1"/>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CA"/>
  <c:chart>
    <c:plotArea>
      <c:layout/>
      <c:lineChart>
        <c:grouping val="standard"/>
        <c:ser>
          <c:idx val="0"/>
          <c:order val="0"/>
          <c:tx>
            <c:strRef>
              <c:f>Sheet1!$B$1</c:f>
              <c:strCache>
                <c:ptCount val="1"/>
                <c:pt idx="0">
                  <c:v>Keep Nil Per Os (NPO)</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0</c:v>
                </c:pt>
                <c:pt idx="1">
                  <c:v>0</c:v>
                </c:pt>
                <c:pt idx="2">
                  <c:v>0.92592600000000003</c:v>
                </c:pt>
                <c:pt idx="3">
                  <c:v>7.7380950000000004</c:v>
                </c:pt>
                <c:pt idx="4">
                  <c:v>22.503629999999969</c:v>
                </c:pt>
                <c:pt idx="5">
                  <c:v>34.815560000000005</c:v>
                </c:pt>
                <c:pt idx="6">
                  <c:v>53.64958</c:v>
                </c:pt>
                <c:pt idx="7">
                  <c:v>61.075620000000001</c:v>
                </c:pt>
                <c:pt idx="8">
                  <c:v>61.057189999999999</c:v>
                </c:pt>
                <c:pt idx="9">
                  <c:v>55.077150000000003</c:v>
                </c:pt>
                <c:pt idx="10">
                  <c:v>65.217709999999997</c:v>
                </c:pt>
                <c:pt idx="11">
                  <c:v>49.01052</c:v>
                </c:pt>
              </c:numCache>
            </c:numRef>
          </c:val>
        </c:ser>
        <c:ser>
          <c:idx val="1"/>
          <c:order val="1"/>
          <c:tx>
            <c:strRef>
              <c:f>Sheet1!$C$1</c:f>
              <c:strCache>
                <c:ptCount val="1"/>
                <c:pt idx="0">
                  <c:v>Initiate EN: keep a low rate (trophic feeds: no progression)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General</c:formatCode>
                <c:ptCount val="12"/>
                <c:pt idx="0">
                  <c:v>3.0443350000000002</c:v>
                </c:pt>
                <c:pt idx="1">
                  <c:v>19.366820000000001</c:v>
                </c:pt>
                <c:pt idx="2">
                  <c:v>36.58258</c:v>
                </c:pt>
                <c:pt idx="3">
                  <c:v>57.568660000000001</c:v>
                </c:pt>
                <c:pt idx="4">
                  <c:v>67.67910999999998</c:v>
                </c:pt>
                <c:pt idx="5">
                  <c:v>73.466750000000005</c:v>
                </c:pt>
                <c:pt idx="6">
                  <c:v>75.135779999999855</c:v>
                </c:pt>
                <c:pt idx="7">
                  <c:v>78.779290000000003</c:v>
                </c:pt>
                <c:pt idx="8">
                  <c:v>79.650069999999999</c:v>
                </c:pt>
                <c:pt idx="9">
                  <c:v>74.37106</c:v>
                </c:pt>
                <c:pt idx="10">
                  <c:v>73.810140000000004</c:v>
                </c:pt>
                <c:pt idx="11">
                  <c:v>76.61936</c:v>
                </c:pt>
              </c:numCache>
            </c:numRef>
          </c:val>
        </c:ser>
        <c:ser>
          <c:idx val="2"/>
          <c:order val="2"/>
          <c:tx>
            <c:strRef>
              <c:f>Sheet1!$D$1</c:f>
              <c:strCache>
                <c:ptCount val="1"/>
                <c:pt idx="0">
                  <c:v>Initiate EN: start at low rate and progress to hourly goal rate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Sheet1!$D$2:$D$13</c:f>
              <c:numCache>
                <c:formatCode>General</c:formatCode>
                <c:ptCount val="12"/>
                <c:pt idx="0">
                  <c:v>19.95732999999997</c:v>
                </c:pt>
                <c:pt idx="1">
                  <c:v>44.194400000000002</c:v>
                </c:pt>
                <c:pt idx="2">
                  <c:v>63.946940000000005</c:v>
                </c:pt>
                <c:pt idx="3">
                  <c:v>71.776610000000005</c:v>
                </c:pt>
                <c:pt idx="4">
                  <c:v>82.358039999999988</c:v>
                </c:pt>
                <c:pt idx="5">
                  <c:v>67.37797999999998</c:v>
                </c:pt>
                <c:pt idx="6">
                  <c:v>67.609679999999983</c:v>
                </c:pt>
                <c:pt idx="7">
                  <c:v>102.6456</c:v>
                </c:pt>
                <c:pt idx="8">
                  <c:v>88.773409999999998</c:v>
                </c:pt>
                <c:pt idx="9">
                  <c:v>78.723469999999992</c:v>
                </c:pt>
                <c:pt idx="10">
                  <c:v>103.3021</c:v>
                </c:pt>
                <c:pt idx="11">
                  <c:v>92.191010000000006</c:v>
                </c:pt>
              </c:numCache>
            </c:numRef>
          </c:val>
        </c:ser>
        <c:ser>
          <c:idx val="3"/>
          <c:order val="3"/>
          <c:tx>
            <c:strRef>
              <c:f>Sheet1!$E$1</c:f>
              <c:strCache>
                <c:ptCount val="1"/>
                <c:pt idx="0">
                  <c:v>Initiate EN: start at hourly rate determined by 24 hour volume goal </c:v>
                </c:pt>
              </c:strCache>
            </c:strRef>
          </c:tx>
          <c:marker>
            <c:symbol val="circle"/>
            <c:size val="7"/>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Sheet1!$E$2:$E$13</c:f>
              <c:numCache>
                <c:formatCode>General</c:formatCode>
                <c:ptCount val="12"/>
                <c:pt idx="0">
                  <c:v>19.343450000000001</c:v>
                </c:pt>
                <c:pt idx="1">
                  <c:v>64.25788</c:v>
                </c:pt>
                <c:pt idx="2">
                  <c:v>79.408850000000001</c:v>
                </c:pt>
                <c:pt idx="3">
                  <c:v>82.795810000000003</c:v>
                </c:pt>
                <c:pt idx="4">
                  <c:v>81.769930000000002</c:v>
                </c:pt>
                <c:pt idx="5">
                  <c:v>82.294620000000151</c:v>
                </c:pt>
                <c:pt idx="6">
                  <c:v>89.190960000000004</c:v>
                </c:pt>
                <c:pt idx="7">
                  <c:v>88.015569999999997</c:v>
                </c:pt>
                <c:pt idx="8">
                  <c:v>89.204769999999996</c:v>
                </c:pt>
                <c:pt idx="9">
                  <c:v>80.118099999999998</c:v>
                </c:pt>
                <c:pt idx="10">
                  <c:v>87.84545</c:v>
                </c:pt>
                <c:pt idx="11">
                  <c:v>97.056240000000003</c:v>
                </c:pt>
              </c:numCache>
            </c:numRef>
          </c:val>
        </c:ser>
        <c:ser>
          <c:idx val="5"/>
          <c:order val="4"/>
          <c:tx>
            <c:strRef>
              <c:f>Sheet1!$G$1</c:f>
              <c:strCache>
                <c:ptCount val="1"/>
                <c:pt idx="0">
                  <c:v>Column2</c:v>
                </c:pt>
              </c:strCache>
            </c:strRef>
          </c:tx>
          <c:spPr>
            <a:ln>
              <a:solidFill>
                <a:schemeClr val="tx1"/>
              </a:solidFill>
              <a:prstDash val="sysDot"/>
            </a:ln>
          </c:spPr>
          <c:marker>
            <c:symbol val="none"/>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Sheet1!$G$2:$G$13</c:f>
              <c:numCache>
                <c:formatCode>General</c:formatCode>
                <c:ptCount val="12"/>
                <c:pt idx="0">
                  <c:v>80</c:v>
                </c:pt>
                <c:pt idx="1">
                  <c:v>80</c:v>
                </c:pt>
                <c:pt idx="2">
                  <c:v>80</c:v>
                </c:pt>
                <c:pt idx="3">
                  <c:v>80</c:v>
                </c:pt>
                <c:pt idx="4">
                  <c:v>80</c:v>
                </c:pt>
                <c:pt idx="5">
                  <c:v>80</c:v>
                </c:pt>
                <c:pt idx="6">
                  <c:v>80</c:v>
                </c:pt>
                <c:pt idx="7">
                  <c:v>80</c:v>
                </c:pt>
                <c:pt idx="8">
                  <c:v>80</c:v>
                </c:pt>
                <c:pt idx="9">
                  <c:v>80</c:v>
                </c:pt>
                <c:pt idx="10">
                  <c:v>80</c:v>
                </c:pt>
                <c:pt idx="11">
                  <c:v>80</c:v>
                </c:pt>
              </c:numCache>
            </c:numRef>
          </c:val>
        </c:ser>
        <c:marker val="1"/>
        <c:axId val="71661056"/>
        <c:axId val="71662976"/>
      </c:lineChart>
      <c:catAx>
        <c:axId val="71661056"/>
        <c:scaling>
          <c:orientation val="minMax"/>
        </c:scaling>
        <c:axPos val="b"/>
        <c:title>
          <c:tx>
            <c:rich>
              <a:bodyPr/>
              <a:lstStyle/>
              <a:p>
                <a:pPr>
                  <a:defRPr/>
                </a:pPr>
                <a:r>
                  <a:rPr lang="en-US" dirty="0" smtClean="0"/>
                  <a:t>ICU day</a:t>
                </a:r>
                <a:endParaRPr lang="en-US" dirty="0"/>
              </a:p>
            </c:rich>
          </c:tx>
          <c:layout/>
        </c:title>
        <c:numFmt formatCode="General" sourceLinked="1"/>
        <c:tickLblPos val="nextTo"/>
        <c:crossAx val="71662976"/>
        <c:crosses val="autoZero"/>
        <c:auto val="1"/>
        <c:lblAlgn val="ctr"/>
        <c:lblOffset val="100"/>
      </c:catAx>
      <c:valAx>
        <c:axId val="71662976"/>
        <c:scaling>
          <c:orientation val="minMax"/>
        </c:scaling>
        <c:axPos val="l"/>
        <c:majorGridlines>
          <c:spPr>
            <a:ln>
              <a:noFill/>
            </a:ln>
          </c:spPr>
        </c:majorGridlines>
        <c:title>
          <c:tx>
            <c:rich>
              <a:bodyPr rot="-5400000" vert="horz"/>
              <a:lstStyle/>
              <a:p>
                <a:pPr>
                  <a:defRPr/>
                </a:pPr>
                <a:r>
                  <a:rPr lang="en-US" dirty="0" smtClean="0"/>
                  <a:t>Received / prescribed calories (%)</a:t>
                </a:r>
                <a:endParaRPr lang="en-US" dirty="0"/>
              </a:p>
            </c:rich>
          </c:tx>
          <c:layout/>
        </c:title>
        <c:numFmt formatCode="General" sourceLinked="1"/>
        <c:tickLblPos val="nextTo"/>
        <c:crossAx val="71661056"/>
        <c:crosses val="autoZero"/>
        <c:crossBetween val="midCat"/>
      </c:valAx>
    </c:plotArea>
    <c:legend>
      <c:legendPos val="b"/>
      <c:legendEntry>
        <c:idx val="4"/>
        <c:delete val="1"/>
      </c:legendEntry>
      <c:layout>
        <c:manualLayout>
          <c:xMode val="edge"/>
          <c:yMode val="edge"/>
          <c:x val="7.3408428113152513E-2"/>
          <c:y val="0.82788420361928539"/>
          <c:w val="0.72685265634899243"/>
          <c:h val="0.16035122254455017"/>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CA"/>
  <c:chart>
    <c:plotArea>
      <c:layout>
        <c:manualLayout>
          <c:layoutTarget val="inner"/>
          <c:xMode val="edge"/>
          <c:yMode val="edge"/>
          <c:x val="0.11717089781880705"/>
          <c:y val="3.5060263848597874E-2"/>
          <c:w val="0.8539138157299303"/>
          <c:h val="0.60990813648293962"/>
        </c:manualLayout>
      </c:layout>
      <c:lineChart>
        <c:grouping val="standard"/>
        <c:ser>
          <c:idx val="0"/>
          <c:order val="0"/>
          <c:tx>
            <c:strRef>
              <c:f>Sheet1!$B$1</c:f>
              <c:strCache>
                <c:ptCount val="1"/>
                <c:pt idx="0">
                  <c:v>Keep Nil Per Os (NPO)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0</c:v>
                </c:pt>
                <c:pt idx="1">
                  <c:v>0</c:v>
                </c:pt>
                <c:pt idx="2">
                  <c:v>0.79365100000000077</c:v>
                </c:pt>
                <c:pt idx="3">
                  <c:v>10.02079</c:v>
                </c:pt>
                <c:pt idx="4">
                  <c:v>23.02102</c:v>
                </c:pt>
                <c:pt idx="5">
                  <c:v>37.283750000000012</c:v>
                </c:pt>
                <c:pt idx="6">
                  <c:v>53.36101</c:v>
                </c:pt>
                <c:pt idx="7">
                  <c:v>56.82235000000005</c:v>
                </c:pt>
                <c:pt idx="8">
                  <c:v>64.966130000000007</c:v>
                </c:pt>
                <c:pt idx="9">
                  <c:v>60.390500000000003</c:v>
                </c:pt>
                <c:pt idx="10">
                  <c:v>66.075199999999981</c:v>
                </c:pt>
                <c:pt idx="11">
                  <c:v>51.688800000000001</c:v>
                </c:pt>
              </c:numCache>
            </c:numRef>
          </c:val>
        </c:ser>
        <c:ser>
          <c:idx val="1"/>
          <c:order val="1"/>
          <c:tx>
            <c:strRef>
              <c:f>Sheet1!$C$1</c:f>
              <c:strCache>
                <c:ptCount val="1"/>
                <c:pt idx="0">
                  <c:v>Initiate EN: keep a low rate (trophic feeds: no progression)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Sheet1!$C$2:$C$13</c:f>
              <c:numCache>
                <c:formatCode>General</c:formatCode>
                <c:ptCount val="12"/>
                <c:pt idx="0">
                  <c:v>3.8128079999999955</c:v>
                </c:pt>
                <c:pt idx="1">
                  <c:v>21.79666999999997</c:v>
                </c:pt>
                <c:pt idx="2">
                  <c:v>42.473689999999998</c:v>
                </c:pt>
                <c:pt idx="3">
                  <c:v>62.706060000000001</c:v>
                </c:pt>
                <c:pt idx="4">
                  <c:v>70.811850000000007</c:v>
                </c:pt>
                <c:pt idx="5">
                  <c:v>72.675699999999978</c:v>
                </c:pt>
                <c:pt idx="6">
                  <c:v>75.735569999999996</c:v>
                </c:pt>
                <c:pt idx="7">
                  <c:v>71.664299999999997</c:v>
                </c:pt>
                <c:pt idx="8">
                  <c:v>71.315379999999948</c:v>
                </c:pt>
                <c:pt idx="9">
                  <c:v>68.994490000000027</c:v>
                </c:pt>
                <c:pt idx="10">
                  <c:v>62.093390000000049</c:v>
                </c:pt>
                <c:pt idx="11">
                  <c:v>72.959270000000004</c:v>
                </c:pt>
              </c:numCache>
            </c:numRef>
          </c:val>
        </c:ser>
        <c:ser>
          <c:idx val="2"/>
          <c:order val="2"/>
          <c:tx>
            <c:strRef>
              <c:f>Sheet1!$D$1</c:f>
              <c:strCache>
                <c:ptCount val="1"/>
                <c:pt idx="0">
                  <c:v>Initiate EN: start at low rate and progress to hourly goal rate </c:v>
                </c:pt>
              </c:strCache>
            </c:strRef>
          </c:tx>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Sheet1!$D$2:$D$13</c:f>
              <c:numCache>
                <c:formatCode>General</c:formatCode>
                <c:ptCount val="12"/>
                <c:pt idx="0">
                  <c:v>18.00609</c:v>
                </c:pt>
                <c:pt idx="1">
                  <c:v>39.902270000000001</c:v>
                </c:pt>
                <c:pt idx="2">
                  <c:v>61.976510000000012</c:v>
                </c:pt>
                <c:pt idx="3">
                  <c:v>71.746530000000007</c:v>
                </c:pt>
                <c:pt idx="4">
                  <c:v>82.337280000000007</c:v>
                </c:pt>
                <c:pt idx="5">
                  <c:v>57.784730000000003</c:v>
                </c:pt>
                <c:pt idx="6">
                  <c:v>65.303129999999996</c:v>
                </c:pt>
                <c:pt idx="7">
                  <c:v>121.367</c:v>
                </c:pt>
                <c:pt idx="8">
                  <c:v>110.7623</c:v>
                </c:pt>
                <c:pt idx="9">
                  <c:v>99.028579999999948</c:v>
                </c:pt>
                <c:pt idx="10">
                  <c:v>131.03830000000019</c:v>
                </c:pt>
                <c:pt idx="11">
                  <c:v>119.905</c:v>
                </c:pt>
              </c:numCache>
            </c:numRef>
          </c:val>
        </c:ser>
        <c:ser>
          <c:idx val="3"/>
          <c:order val="3"/>
          <c:tx>
            <c:strRef>
              <c:f>Sheet1!$E$1</c:f>
              <c:strCache>
                <c:ptCount val="1"/>
                <c:pt idx="0">
                  <c:v>Initiate EN: start at hourly rate determined by 24 hour volume goal </c:v>
                </c:pt>
              </c:strCache>
            </c:strRef>
          </c:tx>
          <c:marker>
            <c:symbol val="circle"/>
            <c:size val="7"/>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Sheet1!$E$2:$E$13</c:f>
              <c:numCache>
                <c:formatCode>General</c:formatCode>
                <c:ptCount val="12"/>
                <c:pt idx="0">
                  <c:v>19.96697</c:v>
                </c:pt>
                <c:pt idx="1">
                  <c:v>64.507499999999993</c:v>
                </c:pt>
                <c:pt idx="2">
                  <c:v>80.277270000000001</c:v>
                </c:pt>
                <c:pt idx="3">
                  <c:v>83.724149999999995</c:v>
                </c:pt>
                <c:pt idx="4">
                  <c:v>84.652319999999989</c:v>
                </c:pt>
                <c:pt idx="5">
                  <c:v>83.291849999999997</c:v>
                </c:pt>
                <c:pt idx="6">
                  <c:v>89.521620000000027</c:v>
                </c:pt>
                <c:pt idx="7">
                  <c:v>86.147940000000006</c:v>
                </c:pt>
                <c:pt idx="8">
                  <c:v>87.685469999999981</c:v>
                </c:pt>
                <c:pt idx="9">
                  <c:v>77.866079999999982</c:v>
                </c:pt>
                <c:pt idx="10">
                  <c:v>84.199739999999949</c:v>
                </c:pt>
                <c:pt idx="11">
                  <c:v>95.485579999999999</c:v>
                </c:pt>
              </c:numCache>
            </c:numRef>
          </c:val>
        </c:ser>
        <c:ser>
          <c:idx val="5"/>
          <c:order val="4"/>
          <c:tx>
            <c:strRef>
              <c:f>Sheet1!$G$1</c:f>
              <c:strCache>
                <c:ptCount val="1"/>
                <c:pt idx="0">
                  <c:v>Column1</c:v>
                </c:pt>
              </c:strCache>
            </c:strRef>
          </c:tx>
          <c:spPr>
            <a:ln>
              <a:solidFill>
                <a:schemeClr val="tx1"/>
              </a:solidFill>
              <a:prstDash val="sysDot"/>
            </a:ln>
          </c:spPr>
          <c:marker>
            <c:symbol val="none"/>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Sheet1!$G$2:$G$13</c:f>
              <c:numCache>
                <c:formatCode>General</c:formatCode>
                <c:ptCount val="12"/>
                <c:pt idx="0">
                  <c:v>80</c:v>
                </c:pt>
                <c:pt idx="1">
                  <c:v>80</c:v>
                </c:pt>
                <c:pt idx="2">
                  <c:v>80</c:v>
                </c:pt>
                <c:pt idx="3">
                  <c:v>80</c:v>
                </c:pt>
                <c:pt idx="4">
                  <c:v>80</c:v>
                </c:pt>
                <c:pt idx="5">
                  <c:v>80</c:v>
                </c:pt>
                <c:pt idx="6">
                  <c:v>80</c:v>
                </c:pt>
                <c:pt idx="7">
                  <c:v>80</c:v>
                </c:pt>
                <c:pt idx="8">
                  <c:v>80</c:v>
                </c:pt>
                <c:pt idx="9">
                  <c:v>80</c:v>
                </c:pt>
                <c:pt idx="10">
                  <c:v>80</c:v>
                </c:pt>
                <c:pt idx="11">
                  <c:v>80</c:v>
                </c:pt>
              </c:numCache>
            </c:numRef>
          </c:val>
        </c:ser>
        <c:marker val="1"/>
        <c:axId val="71617536"/>
        <c:axId val="71627904"/>
      </c:lineChart>
      <c:catAx>
        <c:axId val="71617536"/>
        <c:scaling>
          <c:orientation val="minMax"/>
        </c:scaling>
        <c:axPos val="b"/>
        <c:title>
          <c:tx>
            <c:rich>
              <a:bodyPr/>
              <a:lstStyle/>
              <a:p>
                <a:pPr>
                  <a:defRPr/>
                </a:pPr>
                <a:r>
                  <a:rPr lang="en-US" dirty="0" smtClean="0"/>
                  <a:t>ICU day</a:t>
                </a:r>
                <a:endParaRPr lang="en-US" dirty="0"/>
              </a:p>
            </c:rich>
          </c:tx>
          <c:layout/>
        </c:title>
        <c:numFmt formatCode="General" sourceLinked="1"/>
        <c:tickLblPos val="nextTo"/>
        <c:crossAx val="71627904"/>
        <c:crosses val="autoZero"/>
        <c:auto val="1"/>
        <c:lblAlgn val="ctr"/>
        <c:lblOffset val="100"/>
      </c:catAx>
      <c:valAx>
        <c:axId val="71627904"/>
        <c:scaling>
          <c:orientation val="minMax"/>
        </c:scaling>
        <c:axPos val="l"/>
        <c:majorGridlines>
          <c:spPr>
            <a:ln>
              <a:noFill/>
            </a:ln>
          </c:spPr>
        </c:majorGridlines>
        <c:title>
          <c:tx>
            <c:rich>
              <a:bodyPr rot="-5400000" vert="horz"/>
              <a:lstStyle/>
              <a:p>
                <a:pPr>
                  <a:defRPr/>
                </a:pPr>
                <a:r>
                  <a:rPr lang="en-US" dirty="0" smtClean="0"/>
                  <a:t>Received / prescribed protein (%)</a:t>
                </a:r>
                <a:endParaRPr lang="en-US" dirty="0"/>
              </a:p>
            </c:rich>
          </c:tx>
          <c:layout/>
        </c:title>
        <c:numFmt formatCode="General" sourceLinked="1"/>
        <c:tickLblPos val="nextTo"/>
        <c:crossAx val="71617536"/>
        <c:crosses val="autoZero"/>
        <c:crossBetween val="midCat"/>
      </c:valAx>
    </c:plotArea>
    <c:legend>
      <c:legendPos val="b"/>
      <c:legendEntry>
        <c:idx val="4"/>
        <c:delete val="1"/>
      </c:legendEntry>
      <c:layout>
        <c:manualLayout>
          <c:xMode val="edge"/>
          <c:yMode val="edge"/>
          <c:x val="7.3408428113152513E-2"/>
          <c:y val="0.81472630888244157"/>
          <c:w val="0.72685265634899243"/>
          <c:h val="0.17350911728139273"/>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2-10-18T18:36:45.183" idx="10">
    <p:pos x="2880" y="142"/>
    <p:text>should specify in all patients
This implies that you only check goal cals on day 3 which is converse to what we are saying elsewhere
This also implies that you only use m. agents and small bowel feeding in high risk patients which is what the  talks says but this is not what the PEP up protocol says.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drawing1.xml><?xml version="1.0" encoding="utf-8"?>
<c:userShapes xmlns:c="http://schemas.openxmlformats.org/drawingml/2006/chart">
  <cdr:relSizeAnchor xmlns:cdr="http://schemas.openxmlformats.org/drawingml/2006/chartDrawing">
    <cdr:from>
      <cdr:x>0.33624</cdr:x>
      <cdr:y>0.93324</cdr:y>
    </cdr:from>
    <cdr:to>
      <cdr:x>0.60368</cdr:x>
      <cdr:y>0.98659</cdr:y>
    </cdr:to>
    <cdr:sp macro="" textlink="">
      <cdr:nvSpPr>
        <cdr:cNvPr id="2" name="Text Box 3"/>
        <cdr:cNvSpPr txBox="1">
          <a:spLocks xmlns:a="http://schemas.openxmlformats.org/drawingml/2006/main" noChangeArrowheads="1"/>
        </cdr:cNvSpPr>
      </cdr:nvSpPr>
      <cdr:spPr bwMode="auto">
        <a:xfrm xmlns:a="http://schemas.openxmlformats.org/drawingml/2006/main">
          <a:off x="3249368" y="6415781"/>
          <a:ext cx="2584450" cy="36671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16770" tIns="8385" rIns="16770" bIns="8385">
          <a:prstTxWarp prst="textNoShape">
            <a:avLst/>
          </a:prstTxWarp>
          <a:spAutoFit/>
        </a:bodyPr>
        <a:lstStyle xmlns:a="http://schemas.openxmlformats.org/drawingml/2006/main">
          <a:defPPr>
            <a:defRPr lang="en-US"/>
          </a:defPPr>
          <a:lvl1pPr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5pPr>
          <a:lvl6pPr marL="2286000" algn="l" defTabSz="457200" rtl="0" eaLnBrk="1" latinLnBrk="0" hangingPunct="1">
            <a:defRPr sz="2400" kern="1200">
              <a:solidFill>
                <a:srgbClr val="000000"/>
              </a:solidFill>
              <a:latin typeface="Arial" charset="0"/>
              <a:ea typeface="ＭＳ Ｐゴシック" charset="-128"/>
              <a:cs typeface="ＭＳ Ｐゴシック" charset="-128"/>
            </a:defRPr>
          </a:lvl6pPr>
          <a:lvl7pPr marL="2743200" algn="l" defTabSz="457200" rtl="0" eaLnBrk="1" latinLnBrk="0" hangingPunct="1">
            <a:defRPr sz="2400" kern="1200">
              <a:solidFill>
                <a:srgbClr val="000000"/>
              </a:solidFill>
              <a:latin typeface="Arial" charset="0"/>
              <a:ea typeface="ＭＳ Ｐゴシック" charset="-128"/>
              <a:cs typeface="ＭＳ Ｐゴシック" charset="-128"/>
            </a:defRPr>
          </a:lvl7pPr>
          <a:lvl8pPr marL="3200400" algn="l" defTabSz="457200" rtl="0" eaLnBrk="1" latinLnBrk="0" hangingPunct="1">
            <a:defRPr sz="2400" kern="1200">
              <a:solidFill>
                <a:srgbClr val="000000"/>
              </a:solidFill>
              <a:latin typeface="Arial" charset="0"/>
              <a:ea typeface="ＭＳ Ｐゴシック" charset="-128"/>
              <a:cs typeface="ＭＳ Ｐゴシック" charset="-128"/>
            </a:defRPr>
          </a:lvl8pPr>
          <a:lvl9pPr marL="3657600" algn="l" defTabSz="457200" rtl="0" eaLnBrk="1" latinLnBrk="0" hangingPunct="1">
            <a:defRPr sz="2400" kern="1200">
              <a:solidFill>
                <a:srgbClr val="000000"/>
              </a:solidFill>
              <a:latin typeface="Arial" charset="0"/>
              <a:ea typeface="ＭＳ Ｐゴシック" charset="-128"/>
              <a:cs typeface="ＭＳ Ｐゴシック" charset="-128"/>
            </a:defRPr>
          </a:lvl9pPr>
        </a:lstStyle>
        <a:p xmlns:a="http://schemas.openxmlformats.org/drawingml/2006/main">
          <a:pPr defTabSz="168275" eaLnBrk="1" hangingPunct="1"/>
          <a:r>
            <a:rPr lang="en-US" sz="2300" b="1" dirty="0">
              <a:ea typeface="Arial" charset="0"/>
              <a:cs typeface="Arial" charset="0"/>
            </a:rPr>
            <a:t>Calories Delivered</a:t>
          </a:r>
        </a:p>
      </cdr:txBody>
    </cdr:sp>
  </cdr:relSizeAnchor>
  <cdr:relSizeAnchor xmlns:cdr="http://schemas.openxmlformats.org/drawingml/2006/chartDrawing">
    <cdr:from>
      <cdr:x>0</cdr:x>
      <cdr:y>0.33947</cdr:y>
    </cdr:from>
    <cdr:to>
      <cdr:x>0.03795</cdr:x>
      <cdr:y>0.59949</cdr:y>
    </cdr:to>
    <cdr:sp macro="" textlink="">
      <cdr:nvSpPr>
        <cdr:cNvPr id="3" name="Text Box 4"/>
        <cdr:cNvSpPr txBox="1">
          <a:spLocks xmlns:a="http://schemas.openxmlformats.org/drawingml/2006/main" noChangeArrowheads="1"/>
        </cdr:cNvSpPr>
      </cdr:nvSpPr>
      <cdr:spPr bwMode="auto">
        <a:xfrm xmlns:a="http://schemas.openxmlformats.org/drawingml/2006/main" rot="16200000">
          <a:off x="-735147" y="3044167"/>
          <a:ext cx="1787525" cy="36671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16770" tIns="8385" rIns="16770" bIns="8385">
          <a:prstTxWarp prst="textNoShape">
            <a:avLst/>
          </a:prstTxWarp>
          <a:spAutoFit/>
        </a:bodyPr>
        <a:lstStyle xmlns:a="http://schemas.openxmlformats.org/drawingml/2006/main">
          <a:defPPr>
            <a:defRPr lang="en-US"/>
          </a:defPPr>
          <a:lvl1pPr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5pPr>
          <a:lvl6pPr marL="2286000" algn="l" defTabSz="457200" rtl="0" eaLnBrk="1" latinLnBrk="0" hangingPunct="1">
            <a:defRPr sz="2400" kern="1200">
              <a:solidFill>
                <a:srgbClr val="000000"/>
              </a:solidFill>
              <a:latin typeface="Arial" charset="0"/>
              <a:ea typeface="ＭＳ Ｐゴシック" charset="-128"/>
              <a:cs typeface="ＭＳ Ｐゴシック" charset="-128"/>
            </a:defRPr>
          </a:lvl6pPr>
          <a:lvl7pPr marL="2743200" algn="l" defTabSz="457200" rtl="0" eaLnBrk="1" latinLnBrk="0" hangingPunct="1">
            <a:defRPr sz="2400" kern="1200">
              <a:solidFill>
                <a:srgbClr val="000000"/>
              </a:solidFill>
              <a:latin typeface="Arial" charset="0"/>
              <a:ea typeface="ＭＳ Ｐゴシック" charset="-128"/>
              <a:cs typeface="ＭＳ Ｐゴシック" charset="-128"/>
            </a:defRPr>
          </a:lvl7pPr>
          <a:lvl8pPr marL="3200400" algn="l" defTabSz="457200" rtl="0" eaLnBrk="1" latinLnBrk="0" hangingPunct="1">
            <a:defRPr sz="2400" kern="1200">
              <a:solidFill>
                <a:srgbClr val="000000"/>
              </a:solidFill>
              <a:latin typeface="Arial" charset="0"/>
              <a:ea typeface="ＭＳ Ｐゴシック" charset="-128"/>
              <a:cs typeface="ＭＳ Ｐゴシック" charset="-128"/>
            </a:defRPr>
          </a:lvl8pPr>
          <a:lvl9pPr marL="3657600" algn="l" defTabSz="457200" rtl="0" eaLnBrk="1" latinLnBrk="0" hangingPunct="1">
            <a:defRPr sz="2400" kern="1200">
              <a:solidFill>
                <a:srgbClr val="000000"/>
              </a:solidFill>
              <a:latin typeface="Arial" charset="0"/>
              <a:ea typeface="ＭＳ Ｐゴシック" charset="-128"/>
              <a:cs typeface="ＭＳ Ｐゴシック" charset="-128"/>
            </a:defRPr>
          </a:lvl9pPr>
        </a:lstStyle>
        <a:p xmlns:a="http://schemas.openxmlformats.org/drawingml/2006/main">
          <a:pPr defTabSz="168275" eaLnBrk="1" hangingPunct="1"/>
          <a:r>
            <a:rPr lang="en-US" sz="2300" b="1" dirty="0">
              <a:ea typeface="Arial" charset="0"/>
              <a:cs typeface="Arial" charset="0"/>
            </a:rPr>
            <a:t>Mortality (%)</a:t>
          </a:r>
        </a:p>
      </cdr:txBody>
    </cdr:sp>
  </cdr:relSizeAnchor>
  <cdr:relSizeAnchor xmlns:cdr="http://schemas.openxmlformats.org/drawingml/2006/chartDrawing">
    <cdr:from>
      <cdr:x>0</cdr:x>
      <cdr:y>0</cdr:y>
    </cdr:from>
    <cdr:to>
      <cdr:x>0.95069</cdr:x>
      <cdr:y>0.07755</cdr:y>
    </cdr:to>
    <cdr:sp macro="" textlink="">
      <cdr:nvSpPr>
        <cdr:cNvPr id="5" name="Rectangle 4"/>
        <cdr:cNvSpPr>
          <a:spLocks xmlns:a="http://schemas.openxmlformats.org/drawingml/2006/main" noGrp="1"/>
        </cdr:cNvSpPr>
      </cdr:nvSpPr>
      <cdr:spPr bwMode="auto">
        <a:xfrm xmlns:a="http://schemas.openxmlformats.org/drawingml/2006/main">
          <a:off x="0" y="0"/>
          <a:ext cx="9187297" cy="5331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89131" tIns="44566" rIns="89131" bIns="44566" numCol="1" anchor="ctr" anchorCtr="0" compatLnSpc="1">
          <a:prstTxWarp prst="textNoShape">
            <a:avLst/>
          </a:prstTxWarp>
        </a:bodyPr>
        <a:lstStyle xmlns:a="http://schemas.openxmlformats.org/drawingml/2006/main">
          <a:lvl1pPr algn="ctr" defTabSz="890588" rtl="0" eaLnBrk="0" fontAlgn="base" hangingPunct="0">
            <a:spcBef>
              <a:spcPct val="0"/>
            </a:spcBef>
            <a:spcAft>
              <a:spcPct val="0"/>
            </a:spcAft>
            <a:defRPr sz="4300">
              <a:solidFill>
                <a:srgbClr val="000000"/>
              </a:solidFill>
              <a:latin typeface="Calibri"/>
            </a:defRPr>
          </a:lvl1pPr>
          <a:lvl2pPr algn="ctr" defTabSz="890588" rtl="0" eaLnBrk="0" fontAlgn="base" hangingPunct="0">
            <a:spcBef>
              <a:spcPct val="0"/>
            </a:spcBef>
            <a:spcAft>
              <a:spcPct val="0"/>
            </a:spcAft>
            <a:defRPr sz="4300">
              <a:solidFill>
                <a:srgbClr val="000000"/>
              </a:solidFill>
              <a:latin typeface="Calibri" charset="0"/>
            </a:defRPr>
          </a:lvl2pPr>
          <a:lvl3pPr algn="ctr" defTabSz="890588" rtl="0" eaLnBrk="0" fontAlgn="base" hangingPunct="0">
            <a:spcBef>
              <a:spcPct val="0"/>
            </a:spcBef>
            <a:spcAft>
              <a:spcPct val="0"/>
            </a:spcAft>
            <a:defRPr sz="4300">
              <a:solidFill>
                <a:srgbClr val="000000"/>
              </a:solidFill>
              <a:latin typeface="Calibri" charset="0"/>
            </a:defRPr>
          </a:lvl3pPr>
          <a:lvl4pPr algn="ctr" defTabSz="890588" rtl="0" eaLnBrk="0" fontAlgn="base" hangingPunct="0">
            <a:spcBef>
              <a:spcPct val="0"/>
            </a:spcBef>
            <a:spcAft>
              <a:spcPct val="0"/>
            </a:spcAft>
            <a:defRPr sz="4300">
              <a:solidFill>
                <a:srgbClr val="000000"/>
              </a:solidFill>
              <a:latin typeface="Calibri" charset="0"/>
            </a:defRPr>
          </a:lvl4pPr>
          <a:lvl5pPr algn="ctr" defTabSz="890588" rtl="0" eaLnBrk="0" fontAlgn="base" hangingPunct="0">
            <a:spcBef>
              <a:spcPct val="0"/>
            </a:spcBef>
            <a:spcAft>
              <a:spcPct val="0"/>
            </a:spcAft>
            <a:defRPr sz="4300">
              <a:solidFill>
                <a:srgbClr val="000000"/>
              </a:solidFill>
              <a:latin typeface="Calibri" charset="0"/>
            </a:defRPr>
          </a:lvl5pPr>
          <a:lvl6pPr marL="457200" algn="ctr" defTabSz="890588" rtl="0" eaLnBrk="0" fontAlgn="base" hangingPunct="0">
            <a:spcBef>
              <a:spcPct val="0"/>
            </a:spcBef>
            <a:spcAft>
              <a:spcPct val="0"/>
            </a:spcAft>
            <a:defRPr sz="4300">
              <a:solidFill>
                <a:srgbClr val="000000"/>
              </a:solidFill>
              <a:latin typeface="Calibri" charset="0"/>
            </a:defRPr>
          </a:lvl6pPr>
          <a:lvl7pPr marL="914400" algn="ctr" defTabSz="890588" rtl="0" eaLnBrk="0" fontAlgn="base" hangingPunct="0">
            <a:spcBef>
              <a:spcPct val="0"/>
            </a:spcBef>
            <a:spcAft>
              <a:spcPct val="0"/>
            </a:spcAft>
            <a:defRPr sz="4300">
              <a:solidFill>
                <a:srgbClr val="000000"/>
              </a:solidFill>
              <a:latin typeface="Calibri" charset="0"/>
            </a:defRPr>
          </a:lvl7pPr>
          <a:lvl8pPr marL="1371600" algn="ctr" defTabSz="890588" rtl="0" eaLnBrk="0" fontAlgn="base" hangingPunct="0">
            <a:spcBef>
              <a:spcPct val="0"/>
            </a:spcBef>
            <a:spcAft>
              <a:spcPct val="0"/>
            </a:spcAft>
            <a:defRPr sz="4300">
              <a:solidFill>
                <a:srgbClr val="000000"/>
              </a:solidFill>
              <a:latin typeface="Calibri" charset="0"/>
            </a:defRPr>
          </a:lvl8pPr>
          <a:lvl9pPr marL="1828800" algn="ctr" defTabSz="890588" rtl="0" eaLnBrk="0" fontAlgn="base" hangingPunct="0">
            <a:spcBef>
              <a:spcPct val="0"/>
            </a:spcBef>
            <a:spcAft>
              <a:spcPct val="0"/>
            </a:spcAft>
            <a:defRPr sz="4300">
              <a:solidFill>
                <a:srgbClr val="000000"/>
              </a:solidFill>
              <a:latin typeface="Calibri" charset="0"/>
            </a:defRPr>
          </a:lvl9pPr>
        </a:lstStyle>
        <a:p xmlns:a="http://schemas.openxmlformats.org/drawingml/2006/main">
          <a:r>
            <a:rPr lang="en-CA" sz="2600" b="1" dirty="0" smtClean="0">
              <a:ea typeface="Arial" charset="0"/>
              <a:cs typeface="Arial" charset="0"/>
            </a:rPr>
            <a:t>Relationship of Caloric Intake, 60 </a:t>
          </a:r>
          <a:r>
            <a:rPr lang="en-CA" sz="2600" b="1" dirty="0">
              <a:ea typeface="Arial" charset="0"/>
              <a:cs typeface="Arial" charset="0"/>
            </a:rPr>
            <a:t>day Mortality and BMI</a:t>
          </a:r>
          <a:endParaRPr lang="en-US" sz="600" b="1" dirty="0">
            <a:ea typeface="Arial" charset="0"/>
            <a:cs typeface="Arial" charset="0"/>
          </a:endParaRPr>
        </a:p>
      </cdr:txBody>
    </cdr:sp>
  </cdr:relSizeAnchor>
  <cdr:relSizeAnchor xmlns:cdr="http://schemas.openxmlformats.org/drawingml/2006/chartDrawing">
    <cdr:from>
      <cdr:x>0.81756</cdr:x>
      <cdr:y>0.10556</cdr:y>
    </cdr:from>
    <cdr:to>
      <cdr:x>0.87654</cdr:x>
      <cdr:y>0.1589</cdr:y>
    </cdr:to>
    <cdr:sp macro="" textlink="">
      <cdr:nvSpPr>
        <cdr:cNvPr id="6" name="Text Box 5"/>
        <cdr:cNvSpPr txBox="1">
          <a:spLocks xmlns:a="http://schemas.openxmlformats.org/drawingml/2006/main" noChangeArrowheads="1"/>
        </cdr:cNvSpPr>
      </cdr:nvSpPr>
      <cdr:spPr bwMode="auto">
        <a:xfrm xmlns:a="http://schemas.openxmlformats.org/drawingml/2006/main">
          <a:off x="7900746" y="725693"/>
          <a:ext cx="569913" cy="36671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none" lIns="16770" tIns="8385" rIns="16770" bIns="8385">
          <a:prstTxWarp prst="textNoShape">
            <a:avLst/>
          </a:prstTxWarp>
          <a:spAutoFit/>
        </a:bodyPr>
        <a:lstStyle xmlns:a="http://schemas.openxmlformats.org/drawingml/2006/main">
          <a:defPPr>
            <a:defRPr lang="en-US"/>
          </a:defPPr>
          <a:lvl1pPr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rgbClr val="000000"/>
              </a:solidFill>
              <a:latin typeface="Arial" charset="0"/>
              <a:ea typeface="ＭＳ Ｐゴシック" charset="-128"/>
              <a:cs typeface="ＭＳ Ｐゴシック" charset="-128"/>
            </a:defRPr>
          </a:lvl5pPr>
          <a:lvl6pPr marL="2286000" algn="l" defTabSz="457200" rtl="0" eaLnBrk="1" latinLnBrk="0" hangingPunct="1">
            <a:defRPr sz="2400" kern="1200">
              <a:solidFill>
                <a:srgbClr val="000000"/>
              </a:solidFill>
              <a:latin typeface="Arial" charset="0"/>
              <a:ea typeface="ＭＳ Ｐゴシック" charset="-128"/>
              <a:cs typeface="ＭＳ Ｐゴシック" charset="-128"/>
            </a:defRPr>
          </a:lvl6pPr>
          <a:lvl7pPr marL="2743200" algn="l" defTabSz="457200" rtl="0" eaLnBrk="1" latinLnBrk="0" hangingPunct="1">
            <a:defRPr sz="2400" kern="1200">
              <a:solidFill>
                <a:srgbClr val="000000"/>
              </a:solidFill>
              <a:latin typeface="Arial" charset="0"/>
              <a:ea typeface="ＭＳ Ｐゴシック" charset="-128"/>
              <a:cs typeface="ＭＳ Ｐゴシック" charset="-128"/>
            </a:defRPr>
          </a:lvl7pPr>
          <a:lvl8pPr marL="3200400" algn="l" defTabSz="457200" rtl="0" eaLnBrk="1" latinLnBrk="0" hangingPunct="1">
            <a:defRPr sz="2400" kern="1200">
              <a:solidFill>
                <a:srgbClr val="000000"/>
              </a:solidFill>
              <a:latin typeface="Arial" charset="0"/>
              <a:ea typeface="ＭＳ Ｐゴシック" charset="-128"/>
              <a:cs typeface="ＭＳ Ｐゴシック" charset="-128"/>
            </a:defRPr>
          </a:lvl8pPr>
          <a:lvl9pPr marL="3657600" algn="l" defTabSz="457200" rtl="0" eaLnBrk="1" latinLnBrk="0" hangingPunct="1">
            <a:defRPr sz="2400" kern="1200">
              <a:solidFill>
                <a:srgbClr val="000000"/>
              </a:solidFill>
              <a:latin typeface="Arial" charset="0"/>
              <a:ea typeface="ＭＳ Ｐゴシック" charset="-128"/>
              <a:cs typeface="ＭＳ Ｐゴシック" charset="-128"/>
            </a:defRPr>
          </a:lvl9pPr>
        </a:lstStyle>
        <a:p xmlns:a="http://schemas.openxmlformats.org/drawingml/2006/main">
          <a:pPr defTabSz="168275" eaLnBrk="1" hangingPunct="1"/>
          <a:r>
            <a:rPr lang="en-US" sz="2300" b="1" u="sng" dirty="0">
              <a:ea typeface="Arial" charset="0"/>
              <a:cs typeface="Arial" charset="0"/>
            </a:rPr>
            <a:t>BMI</a:t>
          </a:r>
          <a:endParaRPr lang="en-US" sz="2300" b="1" dirty="0">
            <a:ea typeface="Arial" charset="0"/>
            <a:cs typeface="Arial"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315200" cy="880110"/>
          </a:xfrm>
          <a:prstGeom prst="rect">
            <a:avLst/>
          </a:prstGeom>
        </p:spPr>
        <p:txBody>
          <a:bodyPr vert="horz" lIns="96661" tIns="48331" rIns="96661" bIns="48331" rtlCol="0"/>
          <a:lstStyle>
            <a:lvl1pPr algn="l">
              <a:defRPr sz="1300"/>
            </a:lvl1pPr>
          </a:lstStyle>
          <a:p>
            <a:r>
              <a:rPr lang="en-US" sz="2000" b="1" dirty="0">
                <a:latin typeface="Arial" pitchFamily="34" charset="0"/>
                <a:cs typeface="Arial" pitchFamily="34" charset="0"/>
              </a:rPr>
              <a:t>PEP </a:t>
            </a:r>
            <a:r>
              <a:rPr lang="en-US" sz="2000" b="1" dirty="0" err="1">
                <a:latin typeface="Arial" pitchFamily="34" charset="0"/>
                <a:cs typeface="Arial" pitchFamily="34" charset="0"/>
              </a:rPr>
              <a:t>uP</a:t>
            </a:r>
            <a:r>
              <a:rPr lang="en-US" sz="2000" b="1" dirty="0">
                <a:latin typeface="Arial" pitchFamily="34" charset="0"/>
                <a:cs typeface="Arial" pitchFamily="34" charset="0"/>
              </a:rPr>
              <a:t>: Increased Protein and Energy Delivery</a:t>
            </a:r>
            <a:r>
              <a:rPr lang="en-US" sz="1900" b="1" dirty="0">
                <a:latin typeface="Arial" pitchFamily="34" charset="0"/>
                <a:cs typeface="Arial" pitchFamily="34" charset="0"/>
              </a:rPr>
              <a:t/>
            </a:r>
            <a:br>
              <a:rPr lang="en-US" sz="1900" b="1" dirty="0">
                <a:latin typeface="Arial" pitchFamily="34" charset="0"/>
                <a:cs typeface="Arial" pitchFamily="34" charset="0"/>
              </a:rPr>
            </a:br>
            <a:r>
              <a:rPr lang="en-US" sz="1800" dirty="0">
                <a:latin typeface="Arial" pitchFamily="34" charset="0"/>
                <a:cs typeface="Arial" pitchFamily="34" charset="0"/>
              </a:rPr>
              <a:t>Dr. Daren K. </a:t>
            </a:r>
            <a:r>
              <a:rPr lang="en-US" sz="1800" dirty="0" err="1">
                <a:latin typeface="Arial" pitchFamily="34" charset="0"/>
                <a:cs typeface="Arial" pitchFamily="34" charset="0"/>
              </a:rPr>
              <a:t>Heyland</a:t>
            </a:r>
            <a:r>
              <a:rPr lang="en-US" sz="1800" dirty="0">
                <a:latin typeface="Arial" pitchFamily="34" charset="0"/>
                <a:cs typeface="Arial" pitchFamily="34" charset="0"/>
              </a:rPr>
              <a:t> </a:t>
            </a:r>
            <a:endParaRPr lang="fr-CA" sz="1800" dirty="0">
              <a:latin typeface="Arial" pitchFamily="34" charset="0"/>
              <a:cs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26F27E9-457A-4BE5-93BF-47048F4A818F}" type="slidenum">
              <a:rPr lang="fr-CA" sz="1400">
                <a:latin typeface="Arial" pitchFamily="34" charset="0"/>
                <a:cs typeface="Arial" pitchFamily="34" charset="0"/>
              </a:rPr>
              <a:pPr/>
              <a:t>‹#›</a:t>
            </a:fld>
            <a:endParaRPr lang="fr-CA" sz="1400" dirty="0">
              <a:latin typeface="Arial" pitchFamily="34" charset="0"/>
              <a:cs typeface="Arial" pitchFamily="34" charset="0"/>
            </a:endParaRPr>
          </a:p>
        </p:txBody>
      </p:sp>
    </p:spTree>
    <p:extLst>
      <p:ext uri="{BB962C8B-B14F-4D97-AF65-F5344CB8AC3E}">
        <p14:creationId xmlns="" xmlns:p14="http://schemas.microsoft.com/office/powerpoint/2010/main" val="2033543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a:latin typeface="Arial" pitchFamily="34" charset="0"/>
              </a:defRPr>
            </a:lvl1pPr>
          </a:lstStyle>
          <a:p>
            <a:pPr>
              <a:defRPr/>
            </a:pPr>
            <a:endParaRPr lang="en-US"/>
          </a:p>
        </p:txBody>
      </p:sp>
      <p:sp>
        <p:nvSpPr>
          <p:cNvPr id="6451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pitchFamily="34"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a:latin typeface="Arial"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pitchFamily="34" charset="0"/>
              </a:defRPr>
            </a:lvl1pPr>
          </a:lstStyle>
          <a:p>
            <a:pPr>
              <a:defRPr/>
            </a:pPr>
            <a:fld id="{16261C79-81C9-4537-8AFD-1630F762A713}" type="slidenum">
              <a:rPr lang="en-US"/>
              <a:pPr>
                <a:defRPr/>
              </a:pPr>
              <a:t>‹#›</a:t>
            </a:fld>
            <a:endParaRPr lang="en-US"/>
          </a:p>
        </p:txBody>
      </p:sp>
    </p:spTree>
    <p:extLst>
      <p:ext uri="{BB962C8B-B14F-4D97-AF65-F5344CB8AC3E}">
        <p14:creationId xmlns="" xmlns:p14="http://schemas.microsoft.com/office/powerpoint/2010/main" val="395027832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68893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14</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954370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620065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432290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131936B8-E32F-498F-A718-C1CFD9E1770D}" type="slidenum">
              <a:rPr lang="en-US" smtClean="0"/>
              <a:pPr/>
              <a:t>17</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en-US" smtClean="0"/>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20</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1534053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21</a:t>
            </a:fld>
            <a:endParaRPr lang="en-US"/>
          </a:p>
        </p:txBody>
      </p:sp>
      <p:sp>
        <p:nvSpPr>
          <p:cNvPr id="5" name="Header Placeholder 4"/>
          <p:cNvSpPr>
            <a:spLocks noGrp="1"/>
          </p:cNvSpPr>
          <p:nvPr>
            <p:ph type="hdr" sz="quarter" idx="11"/>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22</a:t>
            </a:fld>
            <a:endParaRPr lang="en-US"/>
          </a:p>
        </p:txBody>
      </p:sp>
      <p:sp>
        <p:nvSpPr>
          <p:cNvPr id="5" name="Header Placeholder 4"/>
          <p:cNvSpPr>
            <a:spLocks noGrp="1"/>
          </p:cNvSpPr>
          <p:nvPr>
            <p:ph type="hdr" sz="quarter" idx="11"/>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23</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000244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24</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115657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27937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you insert a watermark of a map of </a:t>
            </a:r>
            <a:r>
              <a:rPr lang="en-US" dirty="0" err="1" smtClean="0"/>
              <a:t>canada</a:t>
            </a:r>
            <a:r>
              <a:rPr lang="en-US" dirty="0" smtClean="0"/>
              <a:t> behind this text?</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16261C79-81C9-4537-8AFD-1630F762A71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018543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27</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251658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28</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857766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29</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399680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30</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940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31</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857766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285875" y="728663"/>
            <a:ext cx="4746625" cy="3560762"/>
          </a:xfrm>
          <a:ln/>
        </p:spPr>
      </p:sp>
      <p:sp>
        <p:nvSpPr>
          <p:cNvPr id="72707" name="Rectangle 3"/>
          <p:cNvSpPr>
            <a:spLocks noGrp="1" noChangeArrowheads="1"/>
          </p:cNvSpPr>
          <p:nvPr>
            <p:ph type="body" idx="1"/>
          </p:nvPr>
        </p:nvSpPr>
        <p:spPr>
          <a:xfrm>
            <a:off x="975360" y="4530566"/>
            <a:ext cx="5364480" cy="4368880"/>
          </a:xfrm>
          <a:noFill/>
          <a:ln/>
        </p:spPr>
        <p:txBody>
          <a:bodyPr lIns="96645" tIns="48323" rIns="96645" bIns="48323"/>
          <a:lstStyle/>
          <a:p>
            <a:pPr>
              <a:spcBef>
                <a:spcPct val="0"/>
              </a:spcBef>
            </a:pPr>
            <a:r>
              <a:rPr lang="en-US" sz="2500" dirty="0" smtClean="0"/>
              <a:t>Replace with the preprinted order sheet</a:t>
            </a:r>
            <a:r>
              <a:rPr lang="en-US" sz="2500" baseline="0" dirty="0" smtClean="0"/>
              <a:t> we used in the </a:t>
            </a:r>
            <a:r>
              <a:rPr lang="en-US" sz="2500" baseline="0" dirty="0" err="1" smtClean="0"/>
              <a:t>canadian</a:t>
            </a:r>
            <a:r>
              <a:rPr lang="en-US" sz="2500" baseline="0" dirty="0" smtClean="0"/>
              <a:t> collaborative</a:t>
            </a:r>
            <a:endParaRPr lang="en-US" sz="2500" dirty="0" smtClean="0"/>
          </a:p>
        </p:txBody>
      </p:sp>
      <p:sp>
        <p:nvSpPr>
          <p:cNvPr id="72708" name="Header Placeholder 1"/>
          <p:cNvSpPr>
            <a:spLocks noGrp="1"/>
          </p:cNvSpPr>
          <p:nvPr>
            <p:ph type="hdr" sz="quarter"/>
          </p:nvPr>
        </p:nvSpPr>
        <p:spPr>
          <a:noFill/>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34</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1055581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549066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97188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5372" indent="-302066" eaLnBrk="0" hangingPunct="0">
              <a:defRPr>
                <a:solidFill>
                  <a:schemeClr val="tx1"/>
                </a:solidFill>
                <a:latin typeface="Arial" charset="0"/>
              </a:defRPr>
            </a:lvl2pPr>
            <a:lvl3pPr marL="1208265" indent="-241653" eaLnBrk="0" hangingPunct="0">
              <a:defRPr>
                <a:solidFill>
                  <a:schemeClr val="tx1"/>
                </a:solidFill>
                <a:latin typeface="Arial" charset="0"/>
              </a:defRPr>
            </a:lvl3pPr>
            <a:lvl4pPr marL="1691571" indent="-241653" eaLnBrk="0" hangingPunct="0">
              <a:defRPr>
                <a:solidFill>
                  <a:schemeClr val="tx1"/>
                </a:solidFill>
                <a:latin typeface="Arial" charset="0"/>
              </a:defRPr>
            </a:lvl4pPr>
            <a:lvl5pPr marL="2174878" indent="-241653" eaLnBrk="0" hangingPunct="0">
              <a:defRPr>
                <a:solidFill>
                  <a:schemeClr val="tx1"/>
                </a:solidFill>
                <a:latin typeface="Arial" charset="0"/>
              </a:defRPr>
            </a:lvl5pPr>
            <a:lvl6pPr marL="2658184" indent="-241653" eaLnBrk="0" fontAlgn="base" hangingPunct="0">
              <a:spcBef>
                <a:spcPct val="0"/>
              </a:spcBef>
              <a:spcAft>
                <a:spcPct val="0"/>
              </a:spcAft>
              <a:defRPr>
                <a:solidFill>
                  <a:schemeClr val="tx1"/>
                </a:solidFill>
                <a:latin typeface="Arial" charset="0"/>
              </a:defRPr>
            </a:lvl6pPr>
            <a:lvl7pPr marL="3141490" indent="-241653" eaLnBrk="0" fontAlgn="base" hangingPunct="0">
              <a:spcBef>
                <a:spcPct val="0"/>
              </a:spcBef>
              <a:spcAft>
                <a:spcPct val="0"/>
              </a:spcAft>
              <a:defRPr>
                <a:solidFill>
                  <a:schemeClr val="tx1"/>
                </a:solidFill>
                <a:latin typeface="Arial" charset="0"/>
              </a:defRPr>
            </a:lvl7pPr>
            <a:lvl8pPr marL="3624796" indent="-241653" eaLnBrk="0" fontAlgn="base" hangingPunct="0">
              <a:spcBef>
                <a:spcPct val="0"/>
              </a:spcBef>
              <a:spcAft>
                <a:spcPct val="0"/>
              </a:spcAft>
              <a:defRPr>
                <a:solidFill>
                  <a:schemeClr val="tx1"/>
                </a:solidFill>
                <a:latin typeface="Arial" charset="0"/>
              </a:defRPr>
            </a:lvl8pPr>
            <a:lvl9pPr marL="4108102" indent="-241653" eaLnBrk="0" fontAlgn="base" hangingPunct="0">
              <a:spcBef>
                <a:spcPct val="0"/>
              </a:spcBef>
              <a:spcAft>
                <a:spcPct val="0"/>
              </a:spcAft>
              <a:defRPr>
                <a:solidFill>
                  <a:schemeClr val="tx1"/>
                </a:solidFill>
                <a:latin typeface="Arial" charset="0"/>
              </a:defRPr>
            </a:lvl9pPr>
          </a:lstStyle>
          <a:p>
            <a:pPr eaLnBrk="1" hangingPunct="1"/>
            <a:fld id="{47D86266-C293-4CA9-8BA5-7A088E63DAD4}" type="slidenum">
              <a:rPr lang="en-US" smtClean="0">
                <a:solidFill>
                  <a:srgbClr val="000000"/>
                </a:solidFill>
              </a:rPr>
              <a:pPr eaLnBrk="1" hangingPunct="1"/>
              <a:t>3</a:t>
            </a:fld>
            <a:endParaRPr lang="en-US" smtClean="0">
              <a:solidFill>
                <a:srgbClr val="000000"/>
              </a:solidFill>
            </a:endParaRPr>
          </a:p>
        </p:txBody>
      </p:sp>
      <p:sp>
        <p:nvSpPr>
          <p:cNvPr id="35843" name="Rectangle 2"/>
          <p:cNvSpPr>
            <a:spLocks noGrp="1" noRot="1" noChangeAspect="1" noChangeArrowheads="1" noTextEdit="1"/>
          </p:cNvSpPr>
          <p:nvPr>
            <p:ph type="sldImg"/>
          </p:nvPr>
        </p:nvSpPr>
        <p:spPr>
          <a:xfrm>
            <a:off x="1258888" y="719138"/>
            <a:ext cx="4800600" cy="3600450"/>
          </a:xfrm>
          <a:ln/>
        </p:spPr>
      </p:sp>
      <p:sp>
        <p:nvSpPr>
          <p:cNvPr id="35844" name="Rectangle 3"/>
          <p:cNvSpPr>
            <a:spLocks noGrp="1" noChangeArrowheads="1"/>
          </p:cNvSpPr>
          <p:nvPr>
            <p:ph type="body" idx="1"/>
          </p:nvPr>
        </p:nvSpPr>
        <p:spPr>
          <a:xfrm>
            <a:off x="975360" y="4560570"/>
            <a:ext cx="5364480" cy="432220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37</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409747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38</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1447596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39</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214843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40</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95308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41</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801326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dirty="0" smtClean="0"/>
              <a:t>IT</a:t>
            </a:r>
            <a:r>
              <a:rPr lang="en-US" baseline="0" dirty="0" smtClean="0"/>
              <a:t> IS OK, I VERBALIZE IT CORRECTLY</a:t>
            </a:r>
            <a:endParaRPr lang="en-US" dirty="0" smtClean="0"/>
          </a:p>
        </p:txBody>
      </p:sp>
      <p:sp>
        <p:nvSpPr>
          <p:cNvPr id="64516" name="Slide Number Placeholder 3"/>
          <p:cNvSpPr>
            <a:spLocks noGrp="1"/>
          </p:cNvSpPr>
          <p:nvPr>
            <p:ph type="sldNum" sz="quarter" idx="5"/>
          </p:nvPr>
        </p:nvSpPr>
        <p:spPr>
          <a:noFill/>
        </p:spPr>
        <p:txBody>
          <a:bodyPr/>
          <a:lstStyle/>
          <a:p>
            <a:fld id="{3A52854B-A7BB-4090-925F-DEF06BC11280}" type="slidenum">
              <a:rPr lang="en-US" smtClean="0">
                <a:latin typeface="Arial" charset="0"/>
              </a:rPr>
              <a:pPr/>
              <a:t>42</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43</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622951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t>YES, PLEASE DO</a:t>
            </a:r>
          </a:p>
        </p:txBody>
      </p:sp>
      <p:sp>
        <p:nvSpPr>
          <p:cNvPr id="65540" name="Slide Number Placeholder 3"/>
          <p:cNvSpPr>
            <a:spLocks noGrp="1"/>
          </p:cNvSpPr>
          <p:nvPr>
            <p:ph type="sldNum" sz="quarter" idx="5"/>
          </p:nvPr>
        </p:nvSpPr>
        <p:spPr>
          <a:noFill/>
        </p:spPr>
        <p:txBody>
          <a:bodyPr/>
          <a:lstStyle/>
          <a:p>
            <a:fld id="{BC9ABE00-3D57-4FE2-A5FE-BFE546D55697}" type="slidenum">
              <a:rPr lang="en-US" smtClean="0">
                <a:latin typeface="Arial" charset="0"/>
              </a:rPr>
              <a:pPr/>
              <a:t>44</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smtClean="0"/>
              <a:t>fixed</a:t>
            </a:r>
          </a:p>
        </p:txBody>
      </p:sp>
      <p:sp>
        <p:nvSpPr>
          <p:cNvPr id="66564"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2B2F8743-E106-43A3-814F-FEE31DD29F28}" type="slidenum">
              <a:rPr lang="en-US" sz="1300">
                <a:latin typeface="Arial" charset="0"/>
              </a:rPr>
              <a:pPr algn="r"/>
              <a:t>45</a:t>
            </a:fld>
            <a:endParaRPr lang="en-US" sz="130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0D596270-4FF5-4C21-900B-AEA61D1C1F0B}" type="slidenum">
              <a:rPr lang="en-US" sz="1300">
                <a:latin typeface="Arial" charset="0"/>
              </a:rPr>
              <a:pPr algn="r"/>
              <a:t>46</a:t>
            </a:fld>
            <a:endParaRPr lang="en-US" sz="130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4</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718252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yes</a:t>
            </a:r>
          </a:p>
        </p:txBody>
      </p:sp>
      <p:sp>
        <p:nvSpPr>
          <p:cNvPr id="68612" name="Slide Number Placeholder 3"/>
          <p:cNvSpPr>
            <a:spLocks noGrp="1"/>
          </p:cNvSpPr>
          <p:nvPr>
            <p:ph type="sldNum" sz="quarter" idx="5"/>
          </p:nvPr>
        </p:nvSpPr>
        <p:spPr>
          <a:noFill/>
        </p:spPr>
        <p:txBody>
          <a:bodyPr/>
          <a:lstStyle/>
          <a:p>
            <a:fld id="{D21C117B-CDF2-4747-9F79-A59CE2ED3A45}" type="slidenum">
              <a:rPr lang="en-US" smtClean="0">
                <a:latin typeface="Arial" charset="0"/>
              </a:rPr>
              <a:pPr/>
              <a:t>47</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fixed</a:t>
            </a:r>
            <a:endParaRPr lang="en-US"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48</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452411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dirty="0" smtClean="0"/>
          </a:p>
        </p:txBody>
      </p:sp>
      <p:sp>
        <p:nvSpPr>
          <p:cNvPr id="70660" name="Slide Number Placeholder 3"/>
          <p:cNvSpPr>
            <a:spLocks noGrp="1"/>
          </p:cNvSpPr>
          <p:nvPr>
            <p:ph type="sldNum" sz="quarter" idx="5"/>
          </p:nvPr>
        </p:nvSpPr>
        <p:spPr>
          <a:noFill/>
        </p:spPr>
        <p:txBody>
          <a:bodyPr/>
          <a:lstStyle/>
          <a:p>
            <a:fld id="{03FE0C4C-13BA-47F5-997D-B03CC353ECD5}" type="slidenum">
              <a:rPr lang="en-US" smtClean="0">
                <a:latin typeface="Arial" charset="0"/>
              </a:rPr>
              <a:pPr/>
              <a:t>49</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dirty="0" smtClean="0"/>
          </a:p>
        </p:txBody>
      </p:sp>
      <p:sp>
        <p:nvSpPr>
          <p:cNvPr id="71684" name="Slide Number Placeholder 3"/>
          <p:cNvSpPr>
            <a:spLocks noGrp="1"/>
          </p:cNvSpPr>
          <p:nvPr>
            <p:ph type="sldNum" sz="quarter" idx="5"/>
          </p:nvPr>
        </p:nvSpPr>
        <p:spPr>
          <a:noFill/>
        </p:spPr>
        <p:txBody>
          <a:bodyPr/>
          <a:lstStyle/>
          <a:p>
            <a:fld id="{BF5F47B1-6710-49B6-9DAC-F4A07CC79588}" type="slidenum">
              <a:rPr lang="en-US" smtClean="0">
                <a:latin typeface="Arial" charset="0"/>
              </a:rPr>
              <a:pPr/>
              <a:t>50</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 late</a:t>
            </a:r>
            <a:endParaRPr lang="en-US"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51</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16150904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p>
        </p:txBody>
      </p:sp>
      <p:sp>
        <p:nvSpPr>
          <p:cNvPr id="76804" name="Slide Number Placeholder 3"/>
          <p:cNvSpPr>
            <a:spLocks noGrp="1"/>
          </p:cNvSpPr>
          <p:nvPr>
            <p:ph type="sldNum" sz="quarter" idx="5"/>
          </p:nvPr>
        </p:nvSpPr>
        <p:spPr>
          <a:noFill/>
        </p:spPr>
        <p:txBody>
          <a:bodyPr/>
          <a:lstStyle/>
          <a:p>
            <a:fld id="{6D64D5C5-E9F1-4C90-817D-080A7B52985E}" type="slidenum">
              <a:rPr lang="en-US" smtClean="0">
                <a:latin typeface="Arial" charset="0"/>
              </a:rPr>
              <a:pPr/>
              <a:t>52</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dirty="0" smtClean="0"/>
          </a:p>
        </p:txBody>
      </p:sp>
      <p:sp>
        <p:nvSpPr>
          <p:cNvPr id="78852" name="Slide Number Placeholder 3"/>
          <p:cNvSpPr>
            <a:spLocks noGrp="1"/>
          </p:cNvSpPr>
          <p:nvPr>
            <p:ph type="sldNum" sz="quarter" idx="5"/>
          </p:nvPr>
        </p:nvSpPr>
        <p:spPr>
          <a:noFill/>
        </p:spPr>
        <p:txBody>
          <a:bodyPr/>
          <a:lstStyle/>
          <a:p>
            <a:fld id="{D0AAA3B7-8EDF-43AD-A8E4-AA91D72CC20B}" type="slidenum">
              <a:rPr lang="en-US" smtClean="0">
                <a:latin typeface="Arial" charset="0"/>
              </a:rPr>
              <a:pPr/>
              <a:t>53</a:t>
            </a:fld>
            <a:endParaRPr lang="en-US" smtClean="0">
              <a:latin typeface="Arial" charset="0"/>
            </a:endParaRPr>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en-US" smtClean="0"/>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55</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4259572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56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40046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lang="en-CA" smtClean="0"/>
              <a:t>R-make sure up to date. DONE</a:t>
            </a:r>
          </a:p>
        </p:txBody>
      </p:sp>
      <p:sp>
        <p:nvSpPr>
          <p:cNvPr id="105476" name="Slide Number Placeholder 3"/>
          <p:cNvSpPr>
            <a:spLocks noGrp="1"/>
          </p:cNvSpPr>
          <p:nvPr>
            <p:ph type="sldNum" sz="quarter" idx="5"/>
          </p:nvPr>
        </p:nvSpPr>
        <p:spPr>
          <a:noFill/>
        </p:spPr>
        <p:txBody>
          <a:bodyPr/>
          <a:lstStyle/>
          <a:p>
            <a:fld id="{2C75ECFB-E2FE-4456-AEF3-A841DBD034BF}"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57</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41414160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59</a:t>
            </a:fld>
            <a:endParaRPr lang="en-US"/>
          </a:p>
        </p:txBody>
      </p:sp>
      <p:sp>
        <p:nvSpPr>
          <p:cNvPr id="5" name="Header Placeholder 4"/>
          <p:cNvSpPr>
            <a:spLocks noGrp="1"/>
          </p:cNvSpPr>
          <p:nvPr>
            <p:ph type="hdr" sz="quarter" idx="11"/>
          </p:nvPr>
        </p:nvSpPr>
        <p:spPr/>
        <p:txBody>
          <a:bodyPr/>
          <a:lstStyle/>
          <a:p>
            <a:pPr>
              <a:defRPr/>
            </a:pP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60</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2403345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dirty="0" smtClean="0"/>
          </a:p>
        </p:txBody>
      </p:sp>
      <p:sp>
        <p:nvSpPr>
          <p:cNvPr id="134148" name="Slide Number Placeholder 3"/>
          <p:cNvSpPr>
            <a:spLocks noGrp="1"/>
          </p:cNvSpPr>
          <p:nvPr>
            <p:ph type="sldNum" sz="quarter" idx="5"/>
          </p:nvPr>
        </p:nvSpPr>
        <p:spPr>
          <a:noFill/>
        </p:spPr>
        <p:txBody>
          <a:bodyPr/>
          <a:lstStyle/>
          <a:p>
            <a:fld id="{BF71E44B-1145-41C8-8BD9-2799E91CB89A}" type="slidenum">
              <a:rPr lang="en-US" smtClean="0"/>
              <a:pPr/>
              <a:t>61</a:t>
            </a:fld>
            <a:endParaRPr lang="en-US" smtClean="0"/>
          </a:p>
        </p:txBody>
      </p:sp>
      <p:sp>
        <p:nvSpPr>
          <p:cNvPr id="2" name="Header Placeholder 1"/>
          <p:cNvSpPr>
            <a:spLocks noGrp="1"/>
          </p:cNvSpPr>
          <p:nvPr>
            <p:ph type="hdr" sz="quarter" idx="10"/>
          </p:nvPr>
        </p:nvSpPr>
        <p:spPr/>
        <p:txBody>
          <a:bodyPr/>
          <a:lstStyle/>
          <a:p>
            <a:pPr>
              <a:defRPr/>
            </a:pP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62</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2144812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64</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16533085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smtClean="0"/>
              <a:t>Need to update with new slide</a:t>
            </a:r>
            <a:endParaRPr lang="en-US" dirty="0"/>
          </a:p>
        </p:txBody>
      </p:sp>
      <p:sp>
        <p:nvSpPr>
          <p:cNvPr id="4" name="Slide Number Placeholder 3"/>
          <p:cNvSpPr>
            <a:spLocks noGrp="1"/>
          </p:cNvSpPr>
          <p:nvPr>
            <p:ph type="sldNum" sz="quarter" idx="10"/>
          </p:nvPr>
        </p:nvSpPr>
        <p:spPr/>
        <p:txBody>
          <a:bodyPr/>
          <a:lstStyle/>
          <a:p>
            <a:fld id="{ED00C27E-B3A9-4DC0-8D88-0B2A8E07CAF8}"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xmlns="" val="33286045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smtClean="0"/>
              <a:t>Need to update with new slides</a:t>
            </a:r>
            <a:endParaRPr lang="en-US" dirty="0"/>
          </a:p>
        </p:txBody>
      </p:sp>
      <p:sp>
        <p:nvSpPr>
          <p:cNvPr id="4" name="Slide Number Placeholder 3"/>
          <p:cNvSpPr>
            <a:spLocks noGrp="1"/>
          </p:cNvSpPr>
          <p:nvPr>
            <p:ph type="sldNum" sz="quarter" idx="10"/>
          </p:nvPr>
        </p:nvSpPr>
        <p:spPr/>
        <p:txBody>
          <a:bodyPr/>
          <a:lstStyle/>
          <a:p>
            <a:fld id="{ED00C27E-B3A9-4DC0-8D88-0B2A8E07CAF8}"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xmlns="" val="3328604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70</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16533085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71</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165330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CA" smtClean="0"/>
              <a:t>R- make sure up to date. DONE</a:t>
            </a:r>
          </a:p>
        </p:txBody>
      </p:sp>
      <p:sp>
        <p:nvSpPr>
          <p:cNvPr id="106500" name="Slide Number Placeholder 3"/>
          <p:cNvSpPr>
            <a:spLocks noGrp="1"/>
          </p:cNvSpPr>
          <p:nvPr>
            <p:ph type="sldNum" sz="quarter" idx="5"/>
          </p:nvPr>
        </p:nvSpPr>
        <p:spPr>
          <a:noFill/>
        </p:spPr>
        <p:txBody>
          <a:bodyPr/>
          <a:lstStyle/>
          <a:p>
            <a:fld id="{28CD9558-8A2A-4D0A-9F27-8FB4DDCF5336}"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73</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16533085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74</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28128871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75</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16533085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76</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40368837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77</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8128871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78</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1653308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solidFill>
                  <a:srgbClr val="1F497D"/>
                </a:solidFill>
              </a:rPr>
              <a:pPr>
                <a:defRPr/>
              </a:pPr>
              <a:t>10</a:t>
            </a:fld>
            <a:endParaRPr lang="en-US">
              <a:solidFill>
                <a:srgbClr val="1F497D"/>
              </a:solidFill>
            </a:endParaRPr>
          </a:p>
        </p:txBody>
      </p:sp>
      <p:sp>
        <p:nvSpPr>
          <p:cNvPr id="5" name="Header Placeholder 4"/>
          <p:cNvSpPr>
            <a:spLocks noGrp="1"/>
          </p:cNvSpPr>
          <p:nvPr>
            <p:ph type="hdr" sz="quarter" idx="11"/>
          </p:nvPr>
        </p:nvSpPr>
        <p:spPr/>
        <p:txBody>
          <a:bodyPr/>
          <a:lstStyle/>
          <a:p>
            <a:pPr>
              <a:defRPr/>
            </a:pPr>
            <a:endParaRPr lang="en-US">
              <a:solidFill>
                <a:srgbClr val="1F497D"/>
              </a:solidFill>
            </a:endParaRPr>
          </a:p>
        </p:txBody>
      </p:sp>
    </p:spTree>
    <p:extLst>
      <p:ext uri="{BB962C8B-B14F-4D97-AF65-F5344CB8AC3E}">
        <p14:creationId xmlns="" xmlns:p14="http://schemas.microsoft.com/office/powerpoint/2010/main" val="326553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12</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32655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6261C79-81C9-4537-8AFD-1630F762A713}" type="slidenum">
              <a:rPr lang="en-US" smtClean="0"/>
              <a:pPr>
                <a:defRPr/>
              </a:pPr>
              <a:t>13</a:t>
            </a:fld>
            <a:endParaRPr lang="en-US"/>
          </a:p>
        </p:txBody>
      </p:sp>
      <p:sp>
        <p:nvSpPr>
          <p:cNvPr id="5" name="Header Placeholder 4"/>
          <p:cNvSpPr>
            <a:spLocks noGrp="1"/>
          </p:cNvSpPr>
          <p:nvPr>
            <p:ph type="hdr" sz="quarter" idx="11"/>
          </p:nvPr>
        </p:nvSpPr>
        <p:spPr/>
        <p:txBody>
          <a:bodyPr/>
          <a:lstStyle/>
          <a:p>
            <a:pPr>
              <a:defRPr/>
            </a:pPr>
            <a:endParaRPr lang="en-US"/>
          </a:p>
        </p:txBody>
      </p:sp>
    </p:spTree>
    <p:extLst>
      <p:ext uri="{BB962C8B-B14F-4D97-AF65-F5344CB8AC3E}">
        <p14:creationId xmlns="" xmlns:p14="http://schemas.microsoft.com/office/powerpoint/2010/main" val="2190233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chor="ctr" anchorCtr="1"/>
          <a:lstStyle>
            <a:lvl1pPr algn="ctr" defTabSz="457200" rtl="0" eaLnBrk="0" fontAlgn="base" hangingPunct="0">
              <a:spcBef>
                <a:spcPct val="0"/>
              </a:spcBef>
              <a:spcAft>
                <a:spcPct val="0"/>
              </a:spcAft>
              <a:defRPr lang="en-CA" sz="4000" b="1" kern="1200" dirty="0">
                <a:solidFill>
                  <a:srgbClr val="012B74"/>
                </a:solidFill>
                <a:latin typeface="Calibri"/>
                <a:ea typeface="+mn-ea"/>
                <a:cs typeface="Calibri"/>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410D4E-986E-4309-BDE9-62C4EB8C296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BE397E-7007-4E34-A406-4ED30415D8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FEAC44-7646-4C65-95E7-A912FEC37D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A8839F-6C4E-4011-91D9-D5393C5450A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9EDCD-B21A-45F9-A206-2544908F4BF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BECD40-FED0-42BE-AD2F-8D478DAF334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8B361E-4BC9-4C2B-BEDE-446AC9E5B11E}"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B361E-4BC9-4C2B-BEDE-446AC9E5B11E}"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361E-4BC9-4C2B-BEDE-446AC9E5B11E}"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8B361E-4BC9-4C2B-BEDE-446AC9E5B11E}" type="datetimeFigureOut">
              <a:rPr lang="en-US" smtClean="0">
                <a:solidFill>
                  <a:prstClr val="black">
                    <a:tint val="75000"/>
                  </a:prstClr>
                </a:solidFill>
              </a:rPr>
              <a:pPr/>
              <a:t>5/25/2014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8B361E-4BC9-4C2B-BEDE-446AC9E5B11E}" type="datetimeFigureOut">
              <a:rPr lang="en-US" smtClean="0">
                <a:solidFill>
                  <a:prstClr val="black">
                    <a:tint val="75000"/>
                  </a:prstClr>
                </a:solidFill>
              </a:rPr>
              <a:pPr/>
              <a:t>5/25/2014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036BE4-9A73-41BC-AC58-574EBF2B7F7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8B361E-4BC9-4C2B-BEDE-446AC9E5B11E}" type="datetimeFigureOut">
              <a:rPr lang="en-US" smtClean="0">
                <a:solidFill>
                  <a:prstClr val="black">
                    <a:tint val="75000"/>
                  </a:prstClr>
                </a:solidFill>
              </a:rPr>
              <a:pPr/>
              <a:t>5/25/2014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B361E-4BC9-4C2B-BEDE-446AC9E5B11E}" type="datetimeFigureOut">
              <a:rPr lang="en-US" smtClean="0">
                <a:solidFill>
                  <a:prstClr val="black">
                    <a:tint val="75000"/>
                  </a:prstClr>
                </a:solidFill>
              </a:rPr>
              <a:pPr/>
              <a:t>5/25/2014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B361E-4BC9-4C2B-BEDE-446AC9E5B11E}" type="datetimeFigureOut">
              <a:rPr lang="en-US" smtClean="0">
                <a:solidFill>
                  <a:prstClr val="black">
                    <a:tint val="75000"/>
                  </a:prstClr>
                </a:solidFill>
              </a:rPr>
              <a:pPr/>
              <a:t>5/25/2014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B361E-4BC9-4C2B-BEDE-446AC9E5B11E}" type="datetimeFigureOut">
              <a:rPr lang="en-US" smtClean="0">
                <a:solidFill>
                  <a:prstClr val="black">
                    <a:tint val="75000"/>
                  </a:prstClr>
                </a:solidFill>
              </a:rPr>
              <a:pPr/>
              <a:t>5/25/2014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B361E-4BC9-4C2B-BEDE-446AC9E5B11E}"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8B361E-4BC9-4C2B-BEDE-446AC9E5B11E}"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1C7A803-18FD-4B2D-A16D-7F56C9BB380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ctr" eaLnBrk="0" hangingPunct="0">
              <a:defRPr/>
            </a:lvl1pPr>
          </a:lstStyle>
          <a:p>
            <a:pPr>
              <a:defRPr/>
            </a:pPr>
            <a:fld id="{501A949A-ED2D-4B06-9603-90F70E2FA422}" type="datetime1">
              <a:rPr lang="en-US"/>
              <a:pPr>
                <a:defRPr/>
              </a:pPr>
              <a:t>5/25/2014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7702668-15D2-4720-8AA4-FA8BFF7F465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eaLnBrk="0" hangingPunct="0">
              <a:defRPr/>
            </a:lvl1pPr>
          </a:lstStyle>
          <a:p>
            <a:pPr>
              <a:defRPr/>
            </a:pPr>
            <a:fld id="{C7D12068-3A5E-4451-ADCD-D80D4C5A6DD4}" type="datetime1">
              <a:rPr lang="en-US"/>
              <a:pPr>
                <a:defRPr/>
              </a:pPr>
              <a:t>5/25/2014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CF72682-59BE-4DB3-81F5-7A1D4B184E8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eaLnBrk="0" hangingPunct="0">
              <a:defRPr/>
            </a:lvl1pPr>
          </a:lstStyle>
          <a:p>
            <a:pPr>
              <a:defRPr/>
            </a:pPr>
            <a:fld id="{A9C1FB43-8A20-456A-AB0C-10EF3C2F3085}" type="datetime1">
              <a:rPr lang="en-US"/>
              <a:pPr>
                <a:defRPr/>
              </a:pPr>
              <a:t>5/25/2014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48A163C-B22D-4386-9451-3A09D24FD5C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lgn="ctr" eaLnBrk="0" hangingPunct="0">
              <a:defRPr/>
            </a:lvl1pPr>
          </a:lstStyle>
          <a:p>
            <a:pPr>
              <a:defRPr/>
            </a:pPr>
            <a:fld id="{4E178B3E-B42B-48B1-92C9-5A089E166843}" type="datetime1">
              <a:rPr lang="en-US"/>
              <a:pPr>
                <a:defRPr/>
              </a:pPr>
              <a:t>5/25/2014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995ED104-ADD5-423B-A517-2DBE1FB87F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8061B-3B53-4649-AA11-E1A27BC96D1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lgn="ctr" eaLnBrk="0" hangingPunct="0">
              <a:defRPr/>
            </a:lvl1pPr>
          </a:lstStyle>
          <a:p>
            <a:pPr>
              <a:defRPr/>
            </a:pPr>
            <a:fld id="{59351C0D-0174-4C94-9A0F-D46A1FF266F4}" type="datetime1">
              <a:rPr lang="en-US"/>
              <a:pPr>
                <a:defRPr/>
              </a:pPr>
              <a:t>5/25/2014</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77D139C2-FA9C-430A-92EA-F47B5B8921A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lgn="ctr" eaLnBrk="0" hangingPunct="0">
              <a:defRPr/>
            </a:lvl1pPr>
          </a:lstStyle>
          <a:p>
            <a:pPr>
              <a:defRPr/>
            </a:pPr>
            <a:fld id="{1DCBF71E-926E-4CD9-AC3F-B6041FC9E648}" type="datetime1">
              <a:rPr lang="en-US"/>
              <a:pPr>
                <a:defRPr/>
              </a:pPr>
              <a:t>5/25/2014</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356819BD-6666-4D53-93F9-9AC138EA110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gn="ctr" eaLnBrk="0" hangingPunct="0">
              <a:defRPr/>
            </a:lvl1pPr>
          </a:lstStyle>
          <a:p>
            <a:pPr>
              <a:defRPr/>
            </a:pPr>
            <a:fld id="{6E630797-C30D-4F65-BAC4-022BBAE543F7}" type="datetime1">
              <a:rPr lang="en-US"/>
              <a:pPr>
                <a:defRPr/>
              </a:pPr>
              <a:t>5/25/2014</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84A454E7-C3DC-4F50-AAD3-40340268571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7A2407BF-91FC-4D8A-A4A1-13A5250AE811}" type="datetime1">
              <a:rPr lang="en-US"/>
              <a:pPr>
                <a:defRPr/>
              </a:pPr>
              <a:t>5/25/2014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90AFB51A-E2F7-4B54-979B-0A2767ADA4D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gn="ctr" eaLnBrk="0" hangingPunct="0">
              <a:defRPr/>
            </a:lvl1pPr>
          </a:lstStyle>
          <a:p>
            <a:pPr>
              <a:defRPr/>
            </a:pPr>
            <a:fld id="{2BD5AEAE-5DA9-4CB1-B77F-B73795CB36B5}" type="datetime1">
              <a:rPr lang="en-US"/>
              <a:pPr>
                <a:defRPr/>
              </a:pPr>
              <a:t>5/25/2014</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5AEB1459-1B3B-4946-A9E6-99044610384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eaLnBrk="0" hangingPunct="0">
              <a:defRPr/>
            </a:lvl1pPr>
          </a:lstStyle>
          <a:p>
            <a:pPr>
              <a:defRPr/>
            </a:pPr>
            <a:fld id="{9D54B5DA-A0F4-4CA6-B360-EAEB1C900AFE}" type="datetime1">
              <a:rPr lang="en-US"/>
              <a:pPr>
                <a:defRPr/>
              </a:pPr>
              <a:t>5/25/2014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88C430C-DCF1-4018-8BDC-7243E048313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ctr" eaLnBrk="0" hangingPunct="0">
              <a:defRPr/>
            </a:lvl1pPr>
          </a:lstStyle>
          <a:p>
            <a:pPr>
              <a:defRPr/>
            </a:pPr>
            <a:fld id="{FB2E61E0-EC9E-4C7E-8162-38EC0D3646CD}" type="datetime1">
              <a:rPr lang="en-US"/>
              <a:pPr>
                <a:defRPr/>
              </a:pPr>
              <a:t>5/25/2014</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88A9F54-27CB-4993-A91C-0363ACC64145}"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chor="ctr" anchorCtr="1"/>
          <a:lstStyle>
            <a:lvl1pPr algn="ctr" defTabSz="457200" rtl="0" eaLnBrk="0" fontAlgn="base" hangingPunct="0">
              <a:spcBef>
                <a:spcPct val="0"/>
              </a:spcBef>
              <a:spcAft>
                <a:spcPct val="0"/>
              </a:spcAft>
              <a:defRPr lang="en-CA" sz="4000" b="1" kern="1200" dirty="0">
                <a:solidFill>
                  <a:srgbClr val="012B74"/>
                </a:solidFill>
                <a:latin typeface="Calibri"/>
                <a:ea typeface="+mn-ea"/>
                <a:cs typeface="Calibri"/>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410D4E-986E-4309-BDE9-62C4EB8C2960}"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036BE4-9A73-41BC-AC58-574EBF2B7F7C}"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28061B-3B53-4649-AA11-E1A27BC96D1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8D4448-22F7-4DBE-97D8-3E36AEFA75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8D4448-22F7-4DBE-97D8-3E36AEFA753C}"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F485DDD-3585-4798-B198-5FDCACF23F3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61402-D35E-4F8A-B80D-57EAFE1E08F1}"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403FB74-27BB-4E89-A780-AF3D683DCE36}"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B0CA4-BA52-4B1E-A4C4-6CA3EFB68E6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16203F-993B-4A54-AADC-11B4C5797D5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BE397E-7007-4E34-A406-4ED30415D80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FEAC44-7646-4C65-95E7-A912FEC37D0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A8839F-6C4E-4011-91D9-D5393C5450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09EDCD-B21A-45F9-A206-2544908F4BF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485DDD-3585-4798-B198-5FDCACF23F3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BECD40-FED0-42BE-AD2F-8D478DAF334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C752F2-D5DA-4F92-AF74-7B9CD8271953}"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E2BEB7-8F64-4ACD-9629-4A06D48D620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752F2-D5DA-4F92-AF74-7B9CD8271953}"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E2BEB7-8F64-4ACD-9629-4A06D48D620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C752F2-D5DA-4F92-AF74-7B9CD8271953}"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E2BEB7-8F64-4ACD-9629-4A06D48D620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C752F2-D5DA-4F92-AF74-7B9CD8271953}" type="datetimeFigureOut">
              <a:rPr lang="en-US" smtClean="0">
                <a:solidFill>
                  <a:prstClr val="black">
                    <a:tint val="75000"/>
                  </a:prstClr>
                </a:solidFill>
              </a:rPr>
              <a:pPr/>
              <a:t>5/25/2014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E2BEB7-8F64-4ACD-9629-4A06D48D620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C752F2-D5DA-4F92-AF74-7B9CD8271953}" type="datetimeFigureOut">
              <a:rPr lang="en-US" smtClean="0">
                <a:solidFill>
                  <a:prstClr val="black">
                    <a:tint val="75000"/>
                  </a:prstClr>
                </a:solidFill>
              </a:rPr>
              <a:pPr/>
              <a:t>5/25/2014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EE2BEB7-8F64-4ACD-9629-4A06D48D620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C752F2-D5DA-4F92-AF74-7B9CD8271953}" type="datetimeFigureOut">
              <a:rPr lang="en-US" smtClean="0">
                <a:solidFill>
                  <a:prstClr val="black">
                    <a:tint val="75000"/>
                  </a:prstClr>
                </a:solidFill>
              </a:rPr>
              <a:pPr/>
              <a:t>5/25/2014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EE2BEB7-8F64-4ACD-9629-4A06D48D620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752F2-D5DA-4F92-AF74-7B9CD8271953}" type="datetimeFigureOut">
              <a:rPr lang="en-US" smtClean="0">
                <a:solidFill>
                  <a:prstClr val="black">
                    <a:tint val="75000"/>
                  </a:prstClr>
                </a:solidFill>
              </a:rPr>
              <a:pPr/>
              <a:t>5/25/2014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EE2BEB7-8F64-4ACD-9629-4A06D48D620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752F2-D5DA-4F92-AF74-7B9CD8271953}" type="datetimeFigureOut">
              <a:rPr lang="en-US" smtClean="0">
                <a:solidFill>
                  <a:prstClr val="black">
                    <a:tint val="75000"/>
                  </a:prstClr>
                </a:solidFill>
              </a:rPr>
              <a:pPr/>
              <a:t>5/25/2014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E2BEB7-8F64-4ACD-9629-4A06D48D620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C752F2-D5DA-4F92-AF74-7B9CD8271953}" type="datetimeFigureOut">
              <a:rPr lang="en-US" smtClean="0">
                <a:solidFill>
                  <a:prstClr val="black">
                    <a:tint val="75000"/>
                  </a:prstClr>
                </a:solidFill>
              </a:rPr>
              <a:pPr/>
              <a:t>5/25/2014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EE2BEB7-8F64-4ACD-9629-4A06D48D620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A61402-D35E-4F8A-B80D-57EAFE1E08F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752F2-D5DA-4F92-AF74-7B9CD8271953}"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E2BEB7-8F64-4ACD-9629-4A06D48D620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752F2-D5DA-4F92-AF74-7B9CD8271953}"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EE2BEB7-8F64-4ACD-9629-4A06D48D620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chor="ctr" anchorCtr="1"/>
          <a:lstStyle>
            <a:lvl1pPr algn="ctr" defTabSz="457200" rtl="0" eaLnBrk="0" fontAlgn="base" hangingPunct="0">
              <a:spcBef>
                <a:spcPct val="0"/>
              </a:spcBef>
              <a:spcAft>
                <a:spcPct val="0"/>
              </a:spcAft>
              <a:defRPr lang="en-CA" sz="4000" b="1" kern="1200" dirty="0">
                <a:solidFill>
                  <a:srgbClr val="012B74"/>
                </a:solidFill>
                <a:latin typeface="Calibri"/>
                <a:ea typeface="+mn-ea"/>
                <a:cs typeface="Calibri"/>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410D4E-986E-4309-BDE9-62C4EB8C2960}"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036BE4-9A73-41BC-AC58-574EBF2B7F7C}"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E28061B-3B53-4649-AA11-E1A27BC96D1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8D4448-22F7-4DBE-97D8-3E36AEFA753C}"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F485DDD-3585-4798-B198-5FDCACF23F3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61402-D35E-4F8A-B80D-57EAFE1E08F1}"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403FB74-27BB-4E89-A780-AF3D683DCE36}" type="slidenum">
              <a:rPr lang="en-US">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9B0CA4-BA52-4B1E-A4C4-6CA3EFB68E6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403FB74-27BB-4E89-A780-AF3D683DC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16203F-993B-4A54-AADC-11B4C5797D5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BE397E-7007-4E34-A406-4ED30415D80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FEAC44-7646-4C65-95E7-A912FEC37D0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A8839F-6C4E-4011-91D9-D5393C5450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09EDCD-B21A-45F9-A206-2544908F4BF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pPr lvl="0"/>
            <a:endParaRPr lang="en-CA"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BECD40-FED0-42BE-AD2F-8D478DAF334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532911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263341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244951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1124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9B0CA4-BA52-4B1E-A4C4-6CA3EFB68E6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615049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558269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104236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582827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907581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962030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91113-E012-43D0-96FD-4BC8F921E961}" type="datetimeFigureOut">
              <a:rPr lang="en-US" smtClean="0">
                <a:solidFill>
                  <a:prstClr val="black">
                    <a:tint val="75000"/>
                  </a:prstClr>
                </a:solidFill>
              </a:rPr>
              <a:pPr/>
              <a:t>5/25/2014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6E992D-7690-42AE-BFDE-20034D09E0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9434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16203F-993B-4A54-AADC-11B4C5797D5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130087"/>
            <a:ext cx="9144000" cy="758868"/>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7238010" y="-1187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solidFill>
                  <a:schemeClr val="tx1"/>
                </a:solidFill>
                <a:latin typeface="Arial" pitchFamily="34" charset="0"/>
                <a:cs typeface="Arial" pitchFamily="34" charset="0"/>
              </a:defRPr>
            </a:lvl1pPr>
          </a:lstStyle>
          <a:p>
            <a:pPr>
              <a:defRPr/>
            </a:pPr>
            <a:fld id="{B34E4256-E10A-4575-8F9B-AA5ACB75C4A2}"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iming>
    <p:tnLst>
      <p:par>
        <p:cTn id="1" dur="indefinite" restart="never" nodeType="tmRoot"/>
      </p:par>
    </p:tnLst>
  </p:timing>
  <p:hf sldNum="0" hdr="0" ftr="0" dt="0"/>
  <p:txStyles>
    <p:title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C8B361E-4BC9-4C2B-BEDE-446AC9E5B11E}" type="datetimeFigureOut">
              <a:rPr lang="en-US" smtClean="0">
                <a:solidFill>
                  <a:prstClr val="black">
                    <a:tint val="75000"/>
                  </a:prstClr>
                </a:solidFill>
                <a:latin typeface="Calibri"/>
              </a:rPr>
              <a:pPr eaLnBrk="1" fontAlgn="auto" hangingPunct="1">
                <a:spcBef>
                  <a:spcPts val="0"/>
                </a:spcBef>
                <a:spcAft>
                  <a:spcPts val="0"/>
                </a:spcAft>
              </a:pPr>
              <a:t>5/25/2014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1C7A803-18FD-4B2D-A16D-7F56C9BB380F}"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a:solidFill>
                  <a:srgbClr val="898989"/>
                </a:solidFill>
                <a:latin typeface="Calibri" pitchFamily="34" charset="0"/>
                <a:ea typeface="MS PGothic" pitchFamily="34" charset="-128"/>
              </a:defRPr>
            </a:lvl1pPr>
          </a:lstStyle>
          <a:p>
            <a:pPr>
              <a:defRPr/>
            </a:pPr>
            <a:fld id="{C6E08604-8CC1-4342-93E8-2EA4FAD27ED2}" type="datetime1">
              <a:rPr lang="en-US"/>
              <a:pPr>
                <a:defRPr/>
              </a:pPr>
              <a:t>5/25/2014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ea typeface="MS PGothic" pitchFamily="34" charset="-128"/>
              </a:defRPr>
            </a:lvl1pPr>
          </a:lstStyle>
          <a:p>
            <a:pPr>
              <a:defRPr/>
            </a:pPr>
            <a:fld id="{01425EF6-5EF7-444C-9583-4DA9069063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130087"/>
            <a:ext cx="9144000" cy="758868"/>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7238010" y="-1187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solidFill>
                  <a:schemeClr val="tx1"/>
                </a:solidFill>
                <a:latin typeface="Arial" pitchFamily="34" charset="0"/>
                <a:cs typeface="Arial" pitchFamily="34" charset="0"/>
              </a:defRPr>
            </a:lvl1pPr>
          </a:lstStyle>
          <a:p>
            <a:pPr>
              <a:defRPr/>
            </a:pPr>
            <a:fld id="{B34E4256-E10A-4575-8F9B-AA5ACB75C4A2}" type="slidenum">
              <a:rPr lang="en-US" smtClean="0">
                <a:solidFill>
                  <a:srgbClr val="FFFFFF"/>
                </a:solidFill>
              </a:rPr>
              <a:pPr>
                <a:defRPr/>
              </a:pPr>
              <a:t>‹#›</a:t>
            </a:fld>
            <a:endParaRPr lang="en-US"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p:timing>
    <p:tnLst>
      <p:par>
        <p:cTn id="1" dur="indefinite" restart="never" nodeType="tmRoot"/>
      </p:par>
    </p:tnLst>
  </p:timing>
  <p:hf sldNum="0" hdr="0" ftr="0" dt="0"/>
  <p:txStyles>
    <p:title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3C752F2-D5DA-4F92-AF74-7B9CD8271953}" type="datetimeFigureOut">
              <a:rPr lang="en-US" smtClean="0">
                <a:solidFill>
                  <a:prstClr val="black">
                    <a:tint val="75000"/>
                  </a:prstClr>
                </a:solidFill>
                <a:latin typeface="Calibri"/>
              </a:rPr>
              <a:pPr eaLnBrk="1" fontAlgn="auto" hangingPunct="1">
                <a:spcBef>
                  <a:spcPts val="0"/>
                </a:spcBef>
                <a:spcAft>
                  <a:spcPts val="0"/>
                </a:spcAft>
              </a:pPr>
              <a:t>5/25/2014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0EE2BEB7-8F64-4ACD-9629-4A06D48D620C}"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130087"/>
            <a:ext cx="9144000" cy="758868"/>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p>
            <a:pPr lvl="0"/>
            <a:r>
              <a:rPr lang="en-US" dirty="0"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defRPr>
            </a:lvl1pPr>
          </a:lstStyle>
          <a:p>
            <a:pPr>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7238010" y="-1187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solidFill>
                  <a:schemeClr val="tx1"/>
                </a:solidFill>
                <a:latin typeface="Arial" pitchFamily="34" charset="0"/>
                <a:cs typeface="Arial" pitchFamily="34" charset="0"/>
              </a:defRPr>
            </a:lvl1pPr>
          </a:lstStyle>
          <a:p>
            <a:pPr>
              <a:defRPr/>
            </a:pPr>
            <a:fld id="{B34E4256-E10A-4575-8F9B-AA5ACB75C4A2}" type="slidenum">
              <a:rPr lang="en-US" smtClean="0">
                <a:solidFill>
                  <a:srgbClr val="FFFFFF"/>
                </a:solidFill>
              </a:rPr>
              <a:pPr>
                <a:defRPr/>
              </a:pPr>
              <a:t>‹#›</a:t>
            </a:fld>
            <a:endParaRPr lang="en-US"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iming>
    <p:tnLst>
      <p:par>
        <p:cTn id="1" dur="indefinite" restart="never" nodeType="tmRoot"/>
      </p:par>
    </p:tnLst>
  </p:timing>
  <p:hf sldNum="0" hdr="0" ftr="0" dt="0"/>
  <p:txStyles>
    <p:title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6DB91113-E012-43D0-96FD-4BC8F921E961}" type="datetimeFigureOut">
              <a:rPr lang="en-US" smtClean="0">
                <a:solidFill>
                  <a:prstClr val="black">
                    <a:tint val="75000"/>
                  </a:prstClr>
                </a:solidFill>
                <a:latin typeface="Calibri"/>
              </a:rPr>
              <a:pPr eaLnBrk="1" fontAlgn="auto" hangingPunct="1">
                <a:spcBef>
                  <a:spcPts val="0"/>
                </a:spcBef>
                <a:spcAft>
                  <a:spcPts val="0"/>
                </a:spcAft>
              </a:pPr>
              <a:t>5/25/2014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D6E992D-7690-42AE-BFDE-20034D09E05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 xmlns:p14="http://schemas.microsoft.com/office/powerpoint/2010/main" val="369550981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5.gif"/><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www.criticalcarenutrition.com/"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3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35.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36.emf"/></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vmlDrawing" Target="../drawings/vmlDrawing3.vml"/><Relationship Id="rId5" Type="http://schemas.openxmlformats.org/officeDocument/2006/relationships/oleObject" Target="../embeddings/Microsoft_Office_Excel_97-2003_Worksheet1.xls"/><Relationship Id="rId4"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vmlDrawing" Target="../drawings/vmlDrawing4.vml"/><Relationship Id="rId5" Type="http://schemas.openxmlformats.org/officeDocument/2006/relationships/oleObject" Target="../embeddings/Microsoft_Office_Excel_97-2003_Worksheet2.xls"/><Relationship Id="rId4" Type="http://schemas.openxmlformats.org/officeDocument/2006/relationships/notesSlide" Target="../notesSlides/notesSlide4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hyperlink" Target="criticalcarenutrition.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5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www.criticalcarenutrition.com/"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5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1.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hyperlink" Target="https://ceru.hpcvl.queensu.ca/EDC/bedside_tool/"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2.xml"/><Relationship Id="rId1" Type="http://schemas.openxmlformats.org/officeDocument/2006/relationships/tags" Target="../tags/tag53.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7.xml"/></Relationships>
</file>

<file path=ppt/slides/_rels/slide67.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67.xml"/><Relationship Id="rId1" Type="http://schemas.openxmlformats.org/officeDocument/2006/relationships/vmlDrawing" Target="../drawings/vmlDrawing5.vml"/><Relationship Id="rId4" Type="http://schemas.openxmlformats.org/officeDocument/2006/relationships/package" Target="../embeddings/Microsoft_Office_Excel_Worksheet2.xlsx"/></Relationships>
</file>

<file path=ppt/slides/_rels/slide6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6.xml"/><Relationship Id="rId1" Type="http://schemas.openxmlformats.org/officeDocument/2006/relationships/slideLayout" Target="../slideLayouts/slideLayout77.xml"/></Relationships>
</file>

<file path=ppt/slides/_rels/slide6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7.xml"/><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2.xml"/><Relationship Id="rId1" Type="http://schemas.openxmlformats.org/officeDocument/2006/relationships/tags" Target="../tags/tag54.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55.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2.xml"/><Relationship Id="rId1" Type="http://schemas.openxmlformats.org/officeDocument/2006/relationships/tags" Target="../tags/tag56.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57.xml"/><Relationship Id="rId5" Type="http://schemas.openxmlformats.org/officeDocument/2006/relationships/image" Target="../media/image54.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2.xml"/><Relationship Id="rId1" Type="http://schemas.openxmlformats.org/officeDocument/2006/relationships/tags" Target="../tags/tag58.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comments" Target="../comments/comment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60.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tags" Target="../tags/tag6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252350" y="4627244"/>
            <a:ext cx="9144000" cy="1097281"/>
          </a:xfrm>
          <a:prstGeom prst="rect">
            <a:avLst/>
          </a:prstGeom>
          <a:noFill/>
          <a:ln w="9525">
            <a:noFill/>
            <a:miter lim="800000"/>
            <a:headEnd/>
            <a:tailEnd/>
          </a:ln>
        </p:spPr>
        <p:txBody>
          <a:bodyPr/>
          <a:lstStyle/>
          <a:p>
            <a:pPr algn="l" defTabSz="457200">
              <a:defRPr/>
            </a:pPr>
            <a:r>
              <a:rPr lang="en-US" sz="2200" dirty="0" smtClean="0">
                <a:solidFill>
                  <a:srgbClr val="000000"/>
                </a:solidFill>
                <a:latin typeface="Arial" pitchFamily="34" charset="0"/>
                <a:cs typeface="Arial" pitchFamily="34" charset="0"/>
              </a:rPr>
              <a:t>Professor </a:t>
            </a:r>
            <a:r>
              <a:rPr lang="en-US" sz="2200" dirty="0">
                <a:solidFill>
                  <a:srgbClr val="000000"/>
                </a:solidFill>
                <a:latin typeface="Arial" pitchFamily="34" charset="0"/>
                <a:cs typeface="Arial" pitchFamily="34" charset="0"/>
              </a:rPr>
              <a:t>of Medicine</a:t>
            </a:r>
          </a:p>
          <a:p>
            <a:pPr algn="l" defTabSz="457200">
              <a:defRPr/>
            </a:pPr>
            <a:r>
              <a:rPr lang="en-US" sz="2200" dirty="0">
                <a:solidFill>
                  <a:srgbClr val="000000"/>
                </a:solidFill>
                <a:latin typeface="Arial" pitchFamily="34" charset="0"/>
                <a:cs typeface="Arial" pitchFamily="34" charset="0"/>
              </a:rPr>
              <a:t>Queen’s </a:t>
            </a:r>
            <a:r>
              <a:rPr lang="en-US" sz="2200" dirty="0" smtClean="0">
                <a:solidFill>
                  <a:srgbClr val="000000"/>
                </a:solidFill>
                <a:latin typeface="Arial" pitchFamily="34" charset="0"/>
                <a:cs typeface="Arial" pitchFamily="34" charset="0"/>
              </a:rPr>
              <a:t>University, Kingston </a:t>
            </a:r>
            <a:r>
              <a:rPr lang="en-US" sz="2200" dirty="0">
                <a:solidFill>
                  <a:srgbClr val="000000"/>
                </a:solidFill>
                <a:latin typeface="Arial" pitchFamily="34" charset="0"/>
                <a:cs typeface="Arial" pitchFamily="34" charset="0"/>
              </a:rPr>
              <a:t>General Hospital</a:t>
            </a:r>
          </a:p>
          <a:p>
            <a:pPr algn="l" defTabSz="457200">
              <a:defRPr/>
            </a:pPr>
            <a:r>
              <a:rPr lang="en-US" sz="2200" dirty="0">
                <a:solidFill>
                  <a:srgbClr val="000000"/>
                </a:solidFill>
                <a:latin typeface="Arial" pitchFamily="34" charset="0"/>
                <a:cs typeface="Arial" pitchFamily="34" charset="0"/>
              </a:rPr>
              <a:t>Kingston, </a:t>
            </a:r>
            <a:r>
              <a:rPr lang="en-US" sz="2200" dirty="0" smtClean="0">
                <a:solidFill>
                  <a:srgbClr val="000000"/>
                </a:solidFill>
                <a:latin typeface="Arial" pitchFamily="34" charset="0"/>
                <a:cs typeface="Arial" pitchFamily="34" charset="0"/>
              </a:rPr>
              <a:t>Ontario</a:t>
            </a:r>
            <a:endParaRPr lang="en-US" sz="2200" dirty="0">
              <a:solidFill>
                <a:srgbClr val="000000"/>
              </a:solidFill>
              <a:latin typeface="Arial" pitchFamily="34" charset="0"/>
              <a:cs typeface="Arial" pitchFamily="34" charset="0"/>
            </a:endParaRPr>
          </a:p>
        </p:txBody>
      </p:sp>
      <p:sp>
        <p:nvSpPr>
          <p:cNvPr id="6" name="Rectangle 13"/>
          <p:cNvSpPr>
            <a:spLocks noChangeArrowheads="1"/>
          </p:cNvSpPr>
          <p:nvPr/>
        </p:nvSpPr>
        <p:spPr bwMode="auto">
          <a:xfrm>
            <a:off x="211775" y="3867149"/>
            <a:ext cx="6324600" cy="731520"/>
          </a:xfrm>
          <a:prstGeom prst="rect">
            <a:avLst/>
          </a:prstGeom>
          <a:noFill/>
          <a:ln w="9525">
            <a:noFill/>
            <a:miter lim="800000"/>
            <a:headEnd/>
            <a:tailEnd/>
          </a:ln>
        </p:spPr>
        <p:txBody>
          <a:bodyPr anchor="ctr" anchorCtr="0"/>
          <a:lstStyle/>
          <a:p>
            <a:pPr defTabSz="457200">
              <a:defRPr/>
            </a:pPr>
            <a:r>
              <a:rPr lang="en-US" sz="2800" b="1" dirty="0">
                <a:solidFill>
                  <a:srgbClr val="012B74"/>
                </a:solidFill>
                <a:latin typeface="Arial" pitchFamily="34" charset="0"/>
                <a:cs typeface="Arial" pitchFamily="34" charset="0"/>
              </a:rPr>
              <a:t>Daren K. </a:t>
            </a:r>
            <a:r>
              <a:rPr lang="en-US" sz="2800" b="1" dirty="0" err="1" smtClean="0">
                <a:solidFill>
                  <a:srgbClr val="012B74"/>
                </a:solidFill>
                <a:latin typeface="Arial" pitchFamily="34" charset="0"/>
                <a:cs typeface="Arial" pitchFamily="34" charset="0"/>
              </a:rPr>
              <a:t>Heyland</a:t>
            </a:r>
            <a:r>
              <a:rPr lang="en-US" sz="2800" b="1" dirty="0" smtClean="0">
                <a:solidFill>
                  <a:srgbClr val="012B74"/>
                </a:solidFill>
                <a:latin typeface="Arial" pitchFamily="34" charset="0"/>
                <a:cs typeface="Arial" pitchFamily="34" charset="0"/>
              </a:rPr>
              <a:t>, MD, MSc, FRCPC</a:t>
            </a:r>
            <a:endParaRPr lang="en-US" sz="2800" b="1" dirty="0">
              <a:solidFill>
                <a:srgbClr val="012B74"/>
              </a:solidFill>
              <a:latin typeface="Arial" pitchFamily="34" charset="0"/>
              <a:cs typeface="Arial" pitchFamily="34" charset="0"/>
            </a:endParaRPr>
          </a:p>
        </p:txBody>
      </p:sp>
    </p:spTree>
    <p:custDataLst>
      <p:tags r:id="rId1"/>
    </p:custDataLst>
    <p:extLst>
      <p:ext uri="{BB962C8B-B14F-4D97-AF65-F5344CB8AC3E}">
        <p14:creationId xmlns="" xmlns:p14="http://schemas.microsoft.com/office/powerpoint/2010/main" val="2729564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white">
          <a:xfrm>
            <a:off x="1899160" y="1363231"/>
            <a:ext cx="5897880" cy="25234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fr-CA" smtClean="0">
              <a:solidFill>
                <a:srgbClr val="FFFF00"/>
              </a:solidFill>
              <a:latin typeface="Arial" charset="0"/>
            </a:endParaRPr>
          </a:p>
        </p:txBody>
      </p:sp>
      <p:sp>
        <p:nvSpPr>
          <p:cNvPr id="14338" name="Title 1"/>
          <p:cNvSpPr>
            <a:spLocks noGrp="1"/>
          </p:cNvSpPr>
          <p:nvPr>
            <p:ph type="title" idx="4294967295"/>
          </p:nvPr>
        </p:nvSpPr>
        <p:spPr>
          <a:xfrm>
            <a:off x="-76200" y="166562"/>
            <a:ext cx="9296400" cy="533400"/>
          </a:xfrm>
        </p:spPr>
        <p:txBody>
          <a:bodyPr/>
          <a:lstStyle/>
          <a:p>
            <a:pPr>
              <a:lnSpc>
                <a:spcPct val="85000"/>
              </a:lnSpc>
              <a:defRPr/>
            </a:pPr>
            <a:r>
              <a:rPr lang="en-CA" sz="3200" spc="-50" dirty="0"/>
              <a:t>Optimal </a:t>
            </a:r>
            <a:r>
              <a:rPr lang="en-CA" sz="3200" spc="-50" dirty="0" smtClean="0"/>
              <a:t>Amount </a:t>
            </a:r>
            <a:r>
              <a:rPr lang="en-CA" sz="3200" spc="-50" dirty="0"/>
              <a:t>of </a:t>
            </a:r>
            <a:r>
              <a:rPr lang="en-CA" sz="3200" spc="-50" dirty="0" smtClean="0"/>
              <a:t>Calories </a:t>
            </a:r>
            <a:r>
              <a:rPr lang="en-CA" sz="3200" spc="-50" dirty="0"/>
              <a:t>for </a:t>
            </a:r>
            <a:r>
              <a:rPr lang="en-CA" sz="3200" spc="-50" dirty="0" smtClean="0"/>
              <a:t>Critically Ill Patients: </a:t>
            </a:r>
            <a:r>
              <a:rPr lang="en-CA" sz="3200" spc="-50" dirty="0"/>
              <a:t>Depends on h</a:t>
            </a:r>
            <a:r>
              <a:rPr lang="en-CA" sz="3200" spc="-50" dirty="0" smtClean="0"/>
              <a:t>ow </a:t>
            </a:r>
            <a:r>
              <a:rPr lang="en-CA" sz="3200" spc="-50" dirty="0"/>
              <a:t>y</a:t>
            </a:r>
            <a:r>
              <a:rPr lang="en-CA" sz="3200" spc="-50" dirty="0" smtClean="0"/>
              <a:t>ou </a:t>
            </a:r>
            <a:r>
              <a:rPr lang="en-CA" sz="3200" spc="-50" dirty="0"/>
              <a:t>s</a:t>
            </a:r>
            <a:r>
              <a:rPr lang="en-CA" sz="3200" spc="-50" dirty="0" smtClean="0"/>
              <a:t>lice the cake!</a:t>
            </a:r>
            <a:endParaRPr lang="en-CA" sz="3200" spc="-50" dirty="0"/>
          </a:p>
        </p:txBody>
      </p:sp>
      <p:sp>
        <p:nvSpPr>
          <p:cNvPr id="14340" name="TextBox 3"/>
          <p:cNvSpPr txBox="1">
            <a:spLocks noChangeArrowheads="1"/>
          </p:cNvSpPr>
          <p:nvPr/>
        </p:nvSpPr>
        <p:spPr bwMode="auto">
          <a:xfrm>
            <a:off x="2126675" y="5394960"/>
            <a:ext cx="6938150" cy="307777"/>
          </a:xfrm>
          <a:prstGeom prst="rect">
            <a:avLst/>
          </a:prstGeom>
          <a:noFill/>
          <a:ln w="9525">
            <a:noFill/>
            <a:miter lim="800000"/>
            <a:headEnd/>
            <a:tailEnd/>
          </a:ln>
        </p:spPr>
        <p:txBody>
          <a:bodyPr wrap="square">
            <a:spAutoFit/>
          </a:bodyPr>
          <a:lstStyle/>
          <a:p>
            <a:pPr algn="r"/>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 Med</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2011;39(12</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2619-26.</a:t>
            </a:r>
            <a:endParaRPr lang="en-US" sz="1400" b="1" dirty="0">
              <a:solidFill>
                <a:srgbClr val="012B74"/>
              </a:solidFill>
              <a:latin typeface="Arial" pitchFamily="34" charset="0"/>
              <a:cs typeface="Arial" pitchFamily="34" charset="0"/>
            </a:endParaRPr>
          </a:p>
        </p:txBody>
      </p:sp>
      <p:sp>
        <p:nvSpPr>
          <p:cNvPr id="10" name="Content Placeholder 2"/>
          <p:cNvSpPr txBox="1">
            <a:spLocks/>
          </p:cNvSpPr>
          <p:nvPr/>
        </p:nvSpPr>
        <p:spPr>
          <a:xfrm>
            <a:off x="457200" y="1371600"/>
            <a:ext cx="8229600" cy="45259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CA" sz="2400" b="1" i="0" u="none" strike="noStrike" kern="0" cap="none" spc="0" normalizeH="0" baseline="0" noProof="0" dirty="0" smtClean="0">
                <a:ln>
                  <a:noFill/>
                </a:ln>
                <a:solidFill>
                  <a:schemeClr val="bg2"/>
                </a:solidFill>
                <a:effectLst/>
                <a:uLnTx/>
                <a:uFillTx/>
                <a:latin typeface="+mn-lt"/>
                <a:ea typeface="+mn-ea"/>
                <a:cs typeface="+mn-cs"/>
              </a:rPr>
              <a:t>Objective:</a:t>
            </a:r>
            <a:r>
              <a:rPr kumimoji="0" lang="en-CA" sz="2400" b="0" i="0" u="none" strike="noStrike" kern="0" cap="none" spc="0" normalizeH="0" baseline="0" noProof="0" dirty="0" smtClean="0">
                <a:ln>
                  <a:noFill/>
                </a:ln>
                <a:solidFill>
                  <a:schemeClr val="bg2"/>
                </a:solidFill>
                <a:effectLst/>
                <a:uLnTx/>
                <a:uFillTx/>
                <a:latin typeface="+mn-lt"/>
                <a:ea typeface="+mn-ea"/>
                <a:cs typeface="+mn-cs"/>
              </a:rPr>
              <a:t> To examine the relationship between the amount of calories received and mortality using various sample restriction and statistical adjustment techniques and demonstrate the influence of the analytic approach on the results.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CA" sz="2400" b="1" i="0" u="none" strike="noStrike" kern="0" cap="none" spc="0" normalizeH="0" baseline="0" noProof="0" dirty="0" smtClean="0">
                <a:ln>
                  <a:noFill/>
                </a:ln>
                <a:solidFill>
                  <a:schemeClr val="bg2"/>
                </a:solidFill>
                <a:effectLst/>
                <a:uLnTx/>
                <a:uFillTx/>
                <a:latin typeface="+mn-lt"/>
                <a:ea typeface="+mn-ea"/>
                <a:cs typeface="+mn-cs"/>
              </a:rPr>
              <a:t>Design:  </a:t>
            </a:r>
            <a:r>
              <a:rPr kumimoji="0" lang="en-CA" sz="2400" b="0" i="0" u="none" strike="noStrike" kern="0" cap="none" spc="0" normalizeH="0" baseline="0" noProof="0" dirty="0" smtClean="0">
                <a:ln>
                  <a:noFill/>
                </a:ln>
                <a:solidFill>
                  <a:schemeClr val="bg2"/>
                </a:solidFill>
                <a:effectLst/>
                <a:uLnTx/>
                <a:uFillTx/>
                <a:latin typeface="+mn-lt"/>
                <a:ea typeface="+mn-ea"/>
                <a:cs typeface="+mn-cs"/>
              </a:rPr>
              <a:t>Prospective, multi-institutional audit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CA" sz="2400" b="1" i="0" u="none" strike="noStrike" kern="0" cap="none" spc="0" normalizeH="0" baseline="0" noProof="0" dirty="0" smtClean="0">
                <a:ln>
                  <a:noFill/>
                </a:ln>
                <a:solidFill>
                  <a:schemeClr val="bg2"/>
                </a:solidFill>
                <a:effectLst/>
                <a:uLnTx/>
                <a:uFillTx/>
                <a:latin typeface="+mn-lt"/>
                <a:ea typeface="+mn-ea"/>
                <a:cs typeface="+mn-cs"/>
              </a:rPr>
              <a:t>Setting</a:t>
            </a:r>
            <a:r>
              <a:rPr kumimoji="0" lang="en-CA" sz="2400" b="0" i="0" u="none" strike="noStrike" kern="0" cap="none" spc="0" normalizeH="0" baseline="0" noProof="0" dirty="0" smtClean="0">
                <a:ln>
                  <a:noFill/>
                </a:ln>
                <a:solidFill>
                  <a:schemeClr val="bg2"/>
                </a:solidFill>
                <a:effectLst/>
                <a:uLnTx/>
                <a:uFillTx/>
                <a:latin typeface="+mn-lt"/>
                <a:ea typeface="+mn-ea"/>
                <a:cs typeface="+mn-cs"/>
              </a:rPr>
              <a:t>: 352 Intensive Care Units (ICUs) from 33 countries.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CA" sz="2400" b="1" i="0" u="none" strike="noStrike" kern="0" cap="none" spc="0" normalizeH="0" baseline="0" noProof="0" dirty="0" smtClean="0">
                <a:ln>
                  <a:noFill/>
                </a:ln>
                <a:solidFill>
                  <a:schemeClr val="bg2"/>
                </a:solidFill>
                <a:effectLst/>
                <a:uLnTx/>
                <a:uFillTx/>
                <a:latin typeface="+mn-lt"/>
                <a:ea typeface="+mn-ea"/>
                <a:cs typeface="+mn-cs"/>
              </a:rPr>
              <a:t>Patients</a:t>
            </a:r>
            <a:r>
              <a:rPr kumimoji="0" lang="en-CA" sz="2400" b="0" i="0" u="none" strike="noStrike" kern="0" cap="none" spc="0" normalizeH="0" baseline="0" noProof="0" dirty="0" smtClean="0">
                <a:ln>
                  <a:noFill/>
                </a:ln>
                <a:solidFill>
                  <a:schemeClr val="bg2"/>
                </a:solidFill>
                <a:effectLst/>
                <a:uLnTx/>
                <a:uFillTx/>
                <a:latin typeface="+mn-lt"/>
                <a:ea typeface="+mn-ea"/>
                <a:cs typeface="+mn-cs"/>
              </a:rPr>
              <a:t>: 7,872 mechanically ventilated, critically ill patients who remained in ICU for at least 96 hours.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CA" sz="2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CA" sz="3200" b="0" i="0" u="none" strike="noStrike" kern="0" cap="none" spc="0" normalizeH="0" baseline="0" noProof="0" dirty="0" smtClean="0">
              <a:ln>
                <a:noFill/>
              </a:ln>
              <a:solidFill>
                <a:schemeClr val="tx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533400" y="188913"/>
            <a:ext cx="7848600" cy="877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47500" lnSpcReduction="20000"/>
          </a:bodyPr>
          <a:lstStyle/>
          <a:p>
            <a:pPr marL="342900" marR="0" lvl="0" indent="-342900" defTabSz="457200" rtl="0" eaLnBrk="1" fontAlgn="base" latinLnBrk="0" hangingPunct="1">
              <a:lnSpc>
                <a:spcPct val="80000"/>
              </a:lnSpc>
              <a:spcBef>
                <a:spcPct val="20000"/>
              </a:spcBef>
              <a:spcAft>
                <a:spcPct val="0"/>
              </a:spcAft>
              <a:buClrTx/>
              <a:buSzTx/>
              <a:tabLst/>
              <a:defRPr/>
            </a:pPr>
            <a:r>
              <a:rPr kumimoji="0" lang="en-US" sz="4500" b="1" i="0" u="none" strike="noStrike" kern="1200" cap="none" spc="0" normalizeH="0" baseline="0" noProof="0" dirty="0" smtClean="0">
                <a:ln>
                  <a:noFill/>
                </a:ln>
                <a:solidFill>
                  <a:srgbClr val="898989"/>
                </a:solidFill>
                <a:effectLst/>
                <a:uLnTx/>
                <a:uFillTx/>
                <a:latin typeface="Britannic Bold" pitchFamily="34" charset="0"/>
                <a:ea typeface="MS PGothic" pitchFamily="34" charset="-128"/>
                <a:cs typeface="+mn-cs"/>
              </a:rPr>
              <a:t>Association between 12 day average caloric adequacy and </a:t>
            </a:r>
          </a:p>
          <a:p>
            <a:pPr marL="342900" marR="0" lvl="0" indent="-342900" defTabSz="457200" rtl="0" eaLnBrk="1" fontAlgn="base" latinLnBrk="0" hangingPunct="1">
              <a:lnSpc>
                <a:spcPct val="80000"/>
              </a:lnSpc>
              <a:spcBef>
                <a:spcPct val="20000"/>
              </a:spcBef>
              <a:spcAft>
                <a:spcPct val="0"/>
              </a:spcAft>
              <a:buClrTx/>
              <a:buSzTx/>
              <a:tabLst/>
              <a:defRPr/>
            </a:pPr>
            <a:r>
              <a:rPr kumimoji="0" lang="en-US" sz="4500" b="1" i="0" u="none" strike="noStrike" kern="1200" cap="none" spc="0" normalizeH="0" baseline="0" noProof="0" dirty="0" smtClean="0">
                <a:ln>
                  <a:noFill/>
                </a:ln>
                <a:solidFill>
                  <a:srgbClr val="898989"/>
                </a:solidFill>
                <a:effectLst/>
                <a:uLnTx/>
                <a:uFillTx/>
                <a:latin typeface="Britannic Bold" pitchFamily="34" charset="0"/>
                <a:ea typeface="MS PGothic" pitchFamily="34" charset="-128"/>
                <a:cs typeface="+mn-cs"/>
              </a:rPr>
              <a:t>60 day hospital mortality</a:t>
            </a:r>
          </a:p>
          <a:p>
            <a:pPr marL="342900" marR="0" lvl="0" indent="-342900" defTabSz="457200" rtl="0" eaLnBrk="1" fontAlgn="base" latinLnBrk="0" hangingPunct="1">
              <a:lnSpc>
                <a:spcPct val="80000"/>
              </a:lnSpc>
              <a:spcBef>
                <a:spcPct val="20000"/>
              </a:spcBef>
              <a:spcAft>
                <a:spcPct val="0"/>
              </a:spcAft>
              <a:buClrTx/>
              <a:buSzTx/>
              <a:tabLst/>
              <a:defRPr/>
            </a:pPr>
            <a:r>
              <a:rPr kumimoji="0" lang="en-US" sz="4500" b="1" i="0" u="none" strike="noStrike" kern="1200" cap="none" spc="0" normalizeH="0" baseline="0" noProof="0" dirty="0" smtClean="0">
                <a:ln>
                  <a:noFill/>
                </a:ln>
                <a:solidFill>
                  <a:srgbClr val="898989"/>
                </a:solidFill>
                <a:effectLst/>
                <a:uLnTx/>
                <a:uFillTx/>
                <a:latin typeface="Britannic Bold" pitchFamily="34" charset="0"/>
                <a:ea typeface="MS PGothic" pitchFamily="34" charset="-128"/>
                <a:cs typeface="+mn-cs"/>
              </a:rPr>
              <a:t>(Comparing patients rec’d &gt;2/3 to those who rec’d &lt;1/3)</a:t>
            </a:r>
            <a:endParaRPr kumimoji="0" lang="en-CA" sz="4500" b="1" i="0" u="none" strike="noStrike" kern="1200" cap="none" spc="0" normalizeH="0" baseline="0" noProof="0" dirty="0" smtClean="0">
              <a:ln>
                <a:noFill/>
              </a:ln>
              <a:solidFill>
                <a:srgbClr val="898989"/>
              </a:solidFill>
              <a:effectLst/>
              <a:uLnTx/>
              <a:uFillTx/>
              <a:latin typeface="Britannic Bold" pitchFamily="34" charset="0"/>
              <a:ea typeface="MS PGothic" pitchFamily="34" charset="-128"/>
              <a:cs typeface="+mn-cs"/>
            </a:endParaRPr>
          </a:p>
        </p:txBody>
      </p:sp>
      <p:sp>
        <p:nvSpPr>
          <p:cNvPr id="5" name="Text Box 90"/>
          <p:cNvSpPr txBox="1">
            <a:spLocks noChangeArrowheads="1"/>
          </p:cNvSpPr>
          <p:nvPr/>
        </p:nvSpPr>
        <p:spPr bwMode="auto">
          <a:xfrm>
            <a:off x="533400" y="1371600"/>
            <a:ext cx="2670175" cy="830263"/>
          </a:xfrm>
          <a:prstGeom prst="rect">
            <a:avLst/>
          </a:prstGeom>
          <a:noFill/>
          <a:ln w="9525">
            <a:noFill/>
            <a:miter lim="800000"/>
            <a:headEnd/>
            <a:tailEnd/>
          </a:ln>
        </p:spPr>
        <p:txBody>
          <a:bodyPr>
            <a:spAutoFit/>
          </a:bodyPr>
          <a:lstStyle/>
          <a:p>
            <a:pPr algn="l" eaLnBrk="1" hangingPunct="1">
              <a:spcBef>
                <a:spcPct val="50000"/>
              </a:spcBef>
            </a:pPr>
            <a:r>
              <a:rPr lang="en-US" sz="1200" b="1" dirty="0">
                <a:solidFill>
                  <a:srgbClr val="000000"/>
                </a:solidFill>
                <a:latin typeface="Calibri" pitchFamily="34" charset="0"/>
                <a:cs typeface="Arial" pitchFamily="34" charset="0"/>
              </a:rPr>
              <a:t>A</a:t>
            </a:r>
            <a:r>
              <a:rPr lang="en-US" sz="1200" dirty="0">
                <a:solidFill>
                  <a:srgbClr val="000000"/>
                </a:solidFill>
                <a:latin typeface="Calibri" pitchFamily="34" charset="0"/>
                <a:cs typeface="Arial" pitchFamily="34" charset="0"/>
              </a:rPr>
              <a:t>. In ICU for at least 96 hours. Days after permanent progression to exclusive oral feeding are included as zero calories*</a:t>
            </a:r>
            <a:endParaRPr lang="en-CA" sz="1200" dirty="0">
              <a:solidFill>
                <a:srgbClr val="000000"/>
              </a:solidFill>
              <a:latin typeface="Calibri" pitchFamily="34" charset="0"/>
              <a:cs typeface="Arial" pitchFamily="34" charset="0"/>
            </a:endParaRPr>
          </a:p>
        </p:txBody>
      </p:sp>
      <p:sp>
        <p:nvSpPr>
          <p:cNvPr id="6" name="Text Box 91"/>
          <p:cNvSpPr txBox="1">
            <a:spLocks noChangeArrowheads="1"/>
          </p:cNvSpPr>
          <p:nvPr/>
        </p:nvSpPr>
        <p:spPr bwMode="auto">
          <a:xfrm>
            <a:off x="533400" y="2362200"/>
            <a:ext cx="2665413" cy="830263"/>
          </a:xfrm>
          <a:prstGeom prst="rect">
            <a:avLst/>
          </a:prstGeom>
          <a:noFill/>
          <a:ln w="9525">
            <a:noFill/>
            <a:miter lim="800000"/>
            <a:headEnd/>
            <a:tailEnd/>
          </a:ln>
        </p:spPr>
        <p:txBody>
          <a:bodyPr>
            <a:spAutoFit/>
          </a:bodyPr>
          <a:lstStyle/>
          <a:p>
            <a:pPr algn="l" eaLnBrk="1" hangingPunct="1">
              <a:spcBef>
                <a:spcPct val="50000"/>
              </a:spcBef>
            </a:pPr>
            <a:r>
              <a:rPr lang="en-US" sz="1200" b="1" dirty="0">
                <a:solidFill>
                  <a:srgbClr val="000000"/>
                </a:solidFill>
                <a:latin typeface="Calibri" pitchFamily="34" charset="0"/>
                <a:cs typeface="Arial" pitchFamily="34" charset="0"/>
              </a:rPr>
              <a:t>B</a:t>
            </a:r>
            <a:r>
              <a:rPr lang="en-US" sz="1200" dirty="0">
                <a:solidFill>
                  <a:srgbClr val="000000"/>
                </a:solidFill>
                <a:latin typeface="Calibri" pitchFamily="34" charset="0"/>
                <a:cs typeface="Arial" pitchFamily="34" charset="0"/>
              </a:rPr>
              <a:t>. In ICU for at least 96 hours. Days after permanent progression to exclusive oral feeding are excluded from average adequacy calculation.*</a:t>
            </a:r>
            <a:endParaRPr lang="en-CA" sz="1200" dirty="0">
              <a:solidFill>
                <a:srgbClr val="000000"/>
              </a:solidFill>
              <a:latin typeface="Calibri" pitchFamily="34" charset="0"/>
              <a:cs typeface="Arial" pitchFamily="34" charset="0"/>
            </a:endParaRPr>
          </a:p>
        </p:txBody>
      </p:sp>
      <p:sp>
        <p:nvSpPr>
          <p:cNvPr id="7" name="Text Box 92"/>
          <p:cNvSpPr txBox="1">
            <a:spLocks noChangeArrowheads="1"/>
          </p:cNvSpPr>
          <p:nvPr/>
        </p:nvSpPr>
        <p:spPr bwMode="auto">
          <a:xfrm>
            <a:off x="468313" y="3276600"/>
            <a:ext cx="2879725" cy="1016000"/>
          </a:xfrm>
          <a:prstGeom prst="rect">
            <a:avLst/>
          </a:prstGeom>
          <a:noFill/>
          <a:ln w="9525">
            <a:noFill/>
            <a:miter lim="800000"/>
            <a:headEnd/>
            <a:tailEnd/>
          </a:ln>
        </p:spPr>
        <p:txBody>
          <a:bodyPr>
            <a:spAutoFit/>
          </a:bodyPr>
          <a:lstStyle/>
          <a:p>
            <a:pPr algn="l" eaLnBrk="1" hangingPunct="1">
              <a:spcBef>
                <a:spcPct val="50000"/>
              </a:spcBef>
            </a:pPr>
            <a:r>
              <a:rPr lang="en-US" sz="1200" b="1" dirty="0">
                <a:solidFill>
                  <a:srgbClr val="000000"/>
                </a:solidFill>
                <a:latin typeface="Calibri" pitchFamily="34" charset="0"/>
                <a:cs typeface="Arial" pitchFamily="34" charset="0"/>
              </a:rPr>
              <a:t>C</a:t>
            </a:r>
            <a:r>
              <a:rPr lang="en-US" sz="1200" dirty="0">
                <a:solidFill>
                  <a:srgbClr val="000000"/>
                </a:solidFill>
                <a:latin typeface="Calibri" pitchFamily="34" charset="0"/>
                <a:cs typeface="Arial" pitchFamily="34" charset="0"/>
              </a:rPr>
              <a:t>. In ICU for at least 4 days before permanent progression to exclusive oral feeding. Days after permanent progression to exclusive oral feeding are excluded from average adequacy calculation.*</a:t>
            </a:r>
            <a:endParaRPr lang="en-CA" sz="1200" dirty="0">
              <a:solidFill>
                <a:srgbClr val="000000"/>
              </a:solidFill>
              <a:latin typeface="Calibri" pitchFamily="34" charset="0"/>
              <a:cs typeface="Arial" pitchFamily="34" charset="0"/>
            </a:endParaRPr>
          </a:p>
        </p:txBody>
      </p:sp>
      <p:sp>
        <p:nvSpPr>
          <p:cNvPr id="8" name="Text Box 93"/>
          <p:cNvSpPr txBox="1">
            <a:spLocks noChangeArrowheads="1"/>
          </p:cNvSpPr>
          <p:nvPr/>
        </p:nvSpPr>
        <p:spPr bwMode="auto">
          <a:xfrm>
            <a:off x="468313" y="4343400"/>
            <a:ext cx="2736850" cy="646113"/>
          </a:xfrm>
          <a:prstGeom prst="rect">
            <a:avLst/>
          </a:prstGeom>
          <a:noFill/>
          <a:ln w="9525">
            <a:noFill/>
            <a:miter lim="800000"/>
            <a:headEnd/>
            <a:tailEnd/>
          </a:ln>
        </p:spPr>
        <p:txBody>
          <a:bodyPr>
            <a:spAutoFit/>
          </a:bodyPr>
          <a:lstStyle/>
          <a:p>
            <a:pPr algn="l" eaLnBrk="1" hangingPunct="1">
              <a:spcBef>
                <a:spcPct val="50000"/>
              </a:spcBef>
            </a:pPr>
            <a:r>
              <a:rPr lang="en-US" sz="1200" b="1">
                <a:solidFill>
                  <a:srgbClr val="000000"/>
                </a:solidFill>
                <a:latin typeface="Calibri" pitchFamily="34" charset="0"/>
                <a:cs typeface="Arial" pitchFamily="34" charset="0"/>
              </a:rPr>
              <a:t>D</a:t>
            </a:r>
            <a:r>
              <a:rPr lang="en-US" sz="1200">
                <a:solidFill>
                  <a:srgbClr val="000000"/>
                </a:solidFill>
                <a:latin typeface="Calibri" pitchFamily="34" charset="0"/>
                <a:cs typeface="Arial" pitchFamily="34" charset="0"/>
              </a:rPr>
              <a:t>. In ICU at least 12 days prior to permanent progression to exclusive oral feeding*</a:t>
            </a:r>
            <a:endParaRPr lang="en-CA" sz="1200">
              <a:solidFill>
                <a:srgbClr val="000000"/>
              </a:solidFill>
              <a:latin typeface="Calibri" pitchFamily="34" charset="0"/>
              <a:cs typeface="Arial" pitchFamily="34" charset="0"/>
            </a:endParaRPr>
          </a:p>
        </p:txBody>
      </p:sp>
      <p:sp>
        <p:nvSpPr>
          <p:cNvPr id="9" name="Text Box 94"/>
          <p:cNvSpPr txBox="1">
            <a:spLocks noChangeArrowheads="1"/>
          </p:cNvSpPr>
          <p:nvPr/>
        </p:nvSpPr>
        <p:spPr bwMode="auto">
          <a:xfrm>
            <a:off x="533400" y="6119813"/>
            <a:ext cx="8135938" cy="738187"/>
          </a:xfrm>
          <a:prstGeom prst="rect">
            <a:avLst/>
          </a:prstGeom>
          <a:noFill/>
          <a:ln w="9525">
            <a:noFill/>
            <a:miter lim="800000"/>
            <a:headEnd/>
            <a:tailEnd/>
          </a:ln>
        </p:spPr>
        <p:txBody>
          <a:bodyPr>
            <a:spAutoFit/>
          </a:bodyPr>
          <a:lstStyle/>
          <a:p>
            <a:pPr algn="l" eaLnBrk="1" hangingPunct="1">
              <a:spcBef>
                <a:spcPct val="50000"/>
              </a:spcBef>
            </a:pPr>
            <a:r>
              <a:rPr lang="en-US" sz="1400">
                <a:solidFill>
                  <a:srgbClr val="000000"/>
                </a:solidFill>
                <a:latin typeface="Calibri" pitchFamily="34" charset="0"/>
                <a:cs typeface="Arial" pitchFamily="34" charset="0"/>
              </a:rPr>
              <a:t>*Adjusted for evaluable days and covariates,covariates include region (Canada, Australia and New Zealand, USA, Europe and South Africa, Latin America, Asia), admission category (medical, surgical), APACHE II score, age, gender and BMI.</a:t>
            </a:r>
          </a:p>
        </p:txBody>
      </p:sp>
      <p:pic>
        <p:nvPicPr>
          <p:cNvPr id="10" name="Picture 14"/>
          <p:cNvPicPr>
            <a:picLocks noChangeAspect="1" noChangeArrowheads="1"/>
          </p:cNvPicPr>
          <p:nvPr/>
        </p:nvPicPr>
        <p:blipFill>
          <a:blip r:embed="rId2" cstate="print"/>
          <a:srcRect/>
          <a:stretch>
            <a:fillRect/>
          </a:stretch>
        </p:blipFill>
        <p:spPr bwMode="auto">
          <a:xfrm>
            <a:off x="1752600" y="762000"/>
            <a:ext cx="5486400" cy="54768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 descr="Plot of prob by AdequacyCalsTot12"/>
          <p:cNvPicPr>
            <a:picLocks noChangeAspect="1" noChangeArrowheads="1"/>
          </p:cNvPicPr>
          <p:nvPr/>
        </p:nvPicPr>
        <p:blipFill>
          <a:blip r:embed="rId4" cstate="print"/>
          <a:srcRect/>
          <a:stretch>
            <a:fillRect/>
          </a:stretch>
        </p:blipFill>
        <p:spPr bwMode="auto">
          <a:xfrm>
            <a:off x="768925" y="1119250"/>
            <a:ext cx="7620000" cy="4214750"/>
          </a:xfrm>
          <a:prstGeom prst="rect">
            <a:avLst/>
          </a:prstGeom>
          <a:noFill/>
          <a:ln w="6350">
            <a:solidFill>
              <a:srgbClr val="1AA4D5"/>
            </a:solidFill>
            <a:miter lim="800000"/>
            <a:headEnd/>
            <a:tailEnd/>
          </a:ln>
        </p:spPr>
      </p:pic>
      <p:sp>
        <p:nvSpPr>
          <p:cNvPr id="14" name="Rectangle 13"/>
          <p:cNvSpPr/>
          <p:nvPr/>
        </p:nvSpPr>
        <p:spPr bwMode="white">
          <a:xfrm>
            <a:off x="1899160" y="1363231"/>
            <a:ext cx="5897880" cy="25234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sp>
        <p:nvSpPr>
          <p:cNvPr id="14338" name="Title 1"/>
          <p:cNvSpPr>
            <a:spLocks noGrp="1"/>
          </p:cNvSpPr>
          <p:nvPr>
            <p:ph type="title" idx="4294967295"/>
          </p:nvPr>
        </p:nvSpPr>
        <p:spPr>
          <a:xfrm>
            <a:off x="-76200" y="166562"/>
            <a:ext cx="9296400" cy="533400"/>
          </a:xfrm>
        </p:spPr>
        <p:txBody>
          <a:bodyPr/>
          <a:lstStyle/>
          <a:p>
            <a:pPr>
              <a:lnSpc>
                <a:spcPct val="85000"/>
              </a:lnSpc>
              <a:defRPr/>
            </a:pPr>
            <a:r>
              <a:rPr lang="en-CA" sz="3200" spc="-50" dirty="0"/>
              <a:t>Optimal </a:t>
            </a:r>
            <a:r>
              <a:rPr lang="en-CA" sz="3200" spc="-50" dirty="0" smtClean="0"/>
              <a:t>Amount </a:t>
            </a:r>
            <a:r>
              <a:rPr lang="en-CA" sz="3200" spc="-50" dirty="0"/>
              <a:t>of </a:t>
            </a:r>
            <a:r>
              <a:rPr lang="en-CA" sz="3200" spc="-50" dirty="0" smtClean="0"/>
              <a:t>Calories </a:t>
            </a:r>
            <a:r>
              <a:rPr lang="en-CA" sz="3200" spc="-50" dirty="0"/>
              <a:t>for </a:t>
            </a:r>
            <a:r>
              <a:rPr lang="en-CA" sz="3200" spc="-50" dirty="0" smtClean="0"/>
              <a:t>Critically Ill Patients: </a:t>
            </a:r>
            <a:r>
              <a:rPr lang="en-CA" sz="3200" spc="-50" dirty="0"/>
              <a:t>Depends on h</a:t>
            </a:r>
            <a:r>
              <a:rPr lang="en-CA" sz="3200" spc="-50" dirty="0" smtClean="0"/>
              <a:t>ow </a:t>
            </a:r>
            <a:r>
              <a:rPr lang="en-CA" sz="3200" spc="-50" dirty="0"/>
              <a:t>y</a:t>
            </a:r>
            <a:r>
              <a:rPr lang="en-CA" sz="3200" spc="-50" dirty="0" smtClean="0"/>
              <a:t>ou </a:t>
            </a:r>
            <a:r>
              <a:rPr lang="en-CA" sz="3200" spc="-50" dirty="0"/>
              <a:t>s</a:t>
            </a:r>
            <a:r>
              <a:rPr lang="en-CA" sz="3200" spc="-50" dirty="0" smtClean="0"/>
              <a:t>lice the cake!</a:t>
            </a:r>
            <a:endParaRPr lang="en-CA" sz="3200" spc="-50" dirty="0"/>
          </a:p>
        </p:txBody>
      </p:sp>
      <p:sp>
        <p:nvSpPr>
          <p:cNvPr id="14340" name="TextBox 3"/>
          <p:cNvSpPr txBox="1">
            <a:spLocks noChangeArrowheads="1"/>
          </p:cNvSpPr>
          <p:nvPr/>
        </p:nvSpPr>
        <p:spPr bwMode="auto">
          <a:xfrm>
            <a:off x="2126675" y="5394960"/>
            <a:ext cx="6938150" cy="307777"/>
          </a:xfrm>
          <a:prstGeom prst="rect">
            <a:avLst/>
          </a:prstGeom>
          <a:noFill/>
          <a:ln w="9525">
            <a:noFill/>
            <a:miter lim="800000"/>
            <a:headEnd/>
            <a:tailEnd/>
          </a:ln>
        </p:spPr>
        <p:txBody>
          <a:bodyPr wrap="square">
            <a:spAutoFit/>
          </a:bodyPr>
          <a:lstStyle/>
          <a:p>
            <a:pPr algn="r"/>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 Med</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2011;39(12</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2619-26.</a:t>
            </a:r>
            <a:endParaRPr lang="en-US" sz="1400" b="1" dirty="0">
              <a:solidFill>
                <a:srgbClr val="012B74"/>
              </a:solidFill>
              <a:latin typeface="Arial" pitchFamily="34" charset="0"/>
              <a:cs typeface="Arial" pitchFamily="34" charset="0"/>
            </a:endParaRPr>
          </a:p>
        </p:txBody>
      </p:sp>
      <p:grpSp>
        <p:nvGrpSpPr>
          <p:cNvPr id="2" name="Group 6"/>
          <p:cNvGrpSpPr>
            <a:grpSpLocks/>
          </p:cNvGrpSpPr>
          <p:nvPr/>
        </p:nvGrpSpPr>
        <p:grpSpPr bwMode="invGray">
          <a:xfrm>
            <a:off x="5723901" y="2286000"/>
            <a:ext cx="1280160" cy="1554480"/>
            <a:chOff x="5486400" y="3276600"/>
            <a:chExt cx="1600200" cy="1447800"/>
          </a:xfrm>
        </p:grpSpPr>
        <p:sp>
          <p:nvSpPr>
            <p:cNvPr id="14342" name="Down Arrow Callout 4"/>
            <p:cNvSpPr>
              <a:spLocks noChangeArrowheads="1"/>
            </p:cNvSpPr>
            <p:nvPr/>
          </p:nvSpPr>
          <p:spPr bwMode="invGray">
            <a:xfrm>
              <a:off x="5486400" y="3276600"/>
              <a:ext cx="1600200" cy="1447800"/>
            </a:xfrm>
            <a:prstGeom prst="downArrowCallout">
              <a:avLst>
                <a:gd name="adj1" fmla="val 25001"/>
                <a:gd name="adj2" fmla="val 25001"/>
                <a:gd name="adj3" fmla="val 25000"/>
                <a:gd name="adj4" fmla="val 64977"/>
              </a:avLst>
            </a:prstGeom>
            <a:solidFill>
              <a:srgbClr val="012B74"/>
            </a:solidFill>
            <a:ln w="9525" algn="ctr">
              <a:noFill/>
              <a:round/>
              <a:headEnd/>
              <a:tailEnd/>
            </a:ln>
          </p:spPr>
          <p:txBody>
            <a:bodyPr/>
            <a:lstStyle/>
            <a:p>
              <a:endParaRPr lang="en-US">
                <a:solidFill>
                  <a:srgbClr val="FFFF00"/>
                </a:solidFill>
              </a:endParaRPr>
            </a:p>
          </p:txBody>
        </p:sp>
        <p:sp>
          <p:nvSpPr>
            <p:cNvPr id="14343" name="TextBox 5"/>
            <p:cNvSpPr txBox="1">
              <a:spLocks noChangeArrowheads="1"/>
            </p:cNvSpPr>
            <p:nvPr/>
          </p:nvSpPr>
          <p:spPr bwMode="invGray">
            <a:xfrm>
              <a:off x="5486400" y="3287638"/>
              <a:ext cx="1600200" cy="927250"/>
            </a:xfrm>
            <a:prstGeom prst="rect">
              <a:avLst/>
            </a:prstGeom>
            <a:noFill/>
            <a:ln w="9525">
              <a:noFill/>
              <a:miter lim="800000"/>
              <a:headEnd/>
              <a:tailEnd/>
            </a:ln>
          </p:spPr>
          <p:txBody>
            <a:bodyPr anchor="ctr" anchorCtr="0">
              <a:noAutofit/>
            </a:bodyPr>
            <a:lstStyle/>
            <a:p>
              <a:r>
                <a:rPr lang="en-US" sz="1800" b="1" dirty="0">
                  <a:solidFill>
                    <a:srgbClr val="BFD82D"/>
                  </a:solidFill>
                  <a:latin typeface="Arial" pitchFamily="34" charset="0"/>
                  <a:cs typeface="Arial" pitchFamily="34" charset="0"/>
                </a:rPr>
                <a:t>Optimal </a:t>
              </a:r>
              <a:r>
                <a:rPr lang="en-US" sz="1800" b="1" dirty="0" smtClean="0">
                  <a:solidFill>
                    <a:srgbClr val="BFD82D"/>
                  </a:solidFill>
                  <a:latin typeface="Arial" pitchFamily="34" charset="0"/>
                  <a:cs typeface="Arial" pitchFamily="34" charset="0"/>
                </a:rPr>
                <a:t>amount = </a:t>
              </a:r>
              <a:endParaRPr lang="en-US" sz="1800" b="1" dirty="0">
                <a:solidFill>
                  <a:srgbClr val="BFD82D"/>
                </a:solidFill>
                <a:latin typeface="Arial" pitchFamily="34" charset="0"/>
                <a:cs typeface="Arial" pitchFamily="34" charset="0"/>
              </a:endParaRPr>
            </a:p>
            <a:p>
              <a:r>
                <a:rPr lang="en-US" sz="1800" b="1" dirty="0">
                  <a:solidFill>
                    <a:srgbClr val="BFD82D"/>
                  </a:solidFill>
                  <a:latin typeface="Arial" pitchFamily="34" charset="0"/>
                  <a:cs typeface="Arial" pitchFamily="34" charset="0"/>
                </a:rPr>
                <a:t>80-85%</a:t>
              </a:r>
            </a:p>
          </p:txBody>
        </p:sp>
      </p:grpSp>
      <p:sp>
        <p:nvSpPr>
          <p:cNvPr id="11" name="TextBox 10"/>
          <p:cNvSpPr txBox="1"/>
          <p:nvPr/>
        </p:nvSpPr>
        <p:spPr bwMode="gray">
          <a:xfrm>
            <a:off x="1899160" y="1119250"/>
            <a:ext cx="5897880" cy="73152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pPr>
              <a:defRPr/>
            </a:pPr>
            <a:r>
              <a:rPr lang="en-CA" sz="2000" b="1" dirty="0" smtClean="0">
                <a:solidFill>
                  <a:srgbClr val="012B74"/>
                </a:solidFill>
                <a:latin typeface="Arial" pitchFamily="34" charset="0"/>
                <a:cs typeface="Arial" pitchFamily="34" charset="0"/>
              </a:rPr>
              <a:t>Association </a:t>
            </a:r>
            <a:r>
              <a:rPr lang="en-CA" sz="2000" b="1" dirty="0">
                <a:solidFill>
                  <a:srgbClr val="012B74"/>
                </a:solidFill>
                <a:latin typeface="Arial" pitchFamily="34" charset="0"/>
                <a:cs typeface="Arial" pitchFamily="34" charset="0"/>
              </a:rPr>
              <a:t>Between 12-day Caloric Adequacy </a:t>
            </a:r>
            <a:r>
              <a:rPr lang="en-CA" sz="2000" b="1" dirty="0" smtClean="0">
                <a:solidFill>
                  <a:srgbClr val="012B74"/>
                </a:solidFill>
                <a:latin typeface="Arial" pitchFamily="34" charset="0"/>
                <a:cs typeface="Arial" pitchFamily="34" charset="0"/>
              </a:rPr>
              <a:t/>
            </a:r>
            <a:br>
              <a:rPr lang="en-CA" sz="2000" b="1" dirty="0" smtClean="0">
                <a:solidFill>
                  <a:srgbClr val="012B74"/>
                </a:solidFill>
                <a:latin typeface="Arial" pitchFamily="34" charset="0"/>
                <a:cs typeface="Arial" pitchFamily="34" charset="0"/>
              </a:rPr>
            </a:br>
            <a:r>
              <a:rPr lang="en-CA" sz="2000" b="1" dirty="0" smtClean="0">
                <a:solidFill>
                  <a:srgbClr val="012B74"/>
                </a:solidFill>
                <a:latin typeface="Arial" pitchFamily="34" charset="0"/>
                <a:cs typeface="Arial" pitchFamily="34" charset="0"/>
              </a:rPr>
              <a:t>and 60-day </a:t>
            </a:r>
            <a:r>
              <a:rPr lang="en-CA" sz="2000" b="1" dirty="0">
                <a:solidFill>
                  <a:srgbClr val="012B74"/>
                </a:solidFill>
                <a:latin typeface="Arial" pitchFamily="34" charset="0"/>
                <a:cs typeface="Arial" pitchFamily="34" charset="0"/>
              </a:rPr>
              <a:t>Hospital Mortality </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Box 5"/>
          <p:cNvSpPr txBox="1">
            <a:spLocks noChangeArrowheads="1"/>
          </p:cNvSpPr>
          <p:nvPr/>
        </p:nvSpPr>
        <p:spPr bwMode="auto">
          <a:xfrm>
            <a:off x="4874825" y="5410200"/>
            <a:ext cx="4197925" cy="307777"/>
          </a:xfrm>
          <a:prstGeom prst="rect">
            <a:avLst/>
          </a:prstGeom>
          <a:noFill/>
          <a:ln w="9525">
            <a:noFill/>
            <a:miter lim="800000"/>
            <a:headEnd/>
            <a:tailEnd/>
          </a:ln>
        </p:spPr>
        <p:txBody>
          <a:bodyPr wrap="square">
            <a:spAutoFit/>
          </a:bodyPr>
          <a:lstStyle/>
          <a:p>
            <a:pPr algn="r"/>
            <a:r>
              <a:rPr lang="en-US" sz="1400" b="1" dirty="0">
                <a:solidFill>
                  <a:srgbClr val="012B74"/>
                </a:solidFill>
                <a:latin typeface="Arial" pitchFamily="34" charset="0"/>
                <a:cs typeface="Arial" pitchFamily="34" charset="0"/>
              </a:rPr>
              <a:t>Rice </a:t>
            </a:r>
            <a:r>
              <a:rPr lang="en-US" sz="1400" b="1" dirty="0" smtClean="0">
                <a:solidFill>
                  <a:srgbClr val="012B74"/>
                </a:solidFill>
                <a:latin typeface="Arial" pitchFamily="34" charset="0"/>
                <a:cs typeface="Arial" pitchFamily="34" charset="0"/>
              </a:rPr>
              <a:t>TW, et </a:t>
            </a:r>
            <a:r>
              <a:rPr lang="en-US" sz="1400" b="1" dirty="0">
                <a:solidFill>
                  <a:srgbClr val="012B74"/>
                </a:solidFill>
                <a:latin typeface="Arial" pitchFamily="34" charset="0"/>
                <a:cs typeface="Arial" pitchFamily="34" charset="0"/>
              </a:rPr>
              <a:t>al. </a:t>
            </a:r>
            <a:r>
              <a:rPr lang="en-US" sz="1400" b="1" i="1" dirty="0" smtClean="0">
                <a:solidFill>
                  <a:srgbClr val="012B74"/>
                </a:solidFill>
                <a:latin typeface="Arial" pitchFamily="34" charset="0"/>
                <a:cs typeface="Arial" pitchFamily="34" charset="0"/>
              </a:rPr>
              <a:t>JAMA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2012;307(8</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795-803</a:t>
            </a:r>
            <a:r>
              <a:rPr lang="en-US" sz="1400" b="1" dirty="0">
                <a:solidFill>
                  <a:srgbClr val="012B74"/>
                </a:solidFill>
                <a:latin typeface="Arial" pitchFamily="34" charset="0"/>
                <a:cs typeface="Arial" pitchFamily="34" charset="0"/>
              </a:rPr>
              <a:t>.</a:t>
            </a:r>
          </a:p>
        </p:txBody>
      </p:sp>
      <p:sp>
        <p:nvSpPr>
          <p:cNvPr id="5" name="Title 1"/>
          <p:cNvSpPr>
            <a:spLocks noGrp="1"/>
          </p:cNvSpPr>
          <p:nvPr>
            <p:ph type="title" idx="4294967295"/>
          </p:nvPr>
        </p:nvSpPr>
        <p:spPr>
          <a:xfrm>
            <a:off x="0" y="166562"/>
            <a:ext cx="9144000" cy="533400"/>
          </a:xfrm>
        </p:spPr>
        <p:txBody>
          <a:bodyPr/>
          <a:lstStyle/>
          <a:p>
            <a:pPr>
              <a:lnSpc>
                <a:spcPct val="85000"/>
              </a:lnSpc>
              <a:defRPr/>
            </a:pPr>
            <a:r>
              <a:rPr lang="en-CA" sz="3600" dirty="0"/>
              <a:t>Initial Tropic </a:t>
            </a:r>
            <a:r>
              <a:rPr lang="en-CA" sz="3600" dirty="0" smtClean="0"/>
              <a:t>vs. </a:t>
            </a:r>
            <a:r>
              <a:rPr lang="en-CA" sz="3600" dirty="0"/>
              <a:t>Full </a:t>
            </a:r>
            <a:r>
              <a:rPr lang="en-CA" sz="3600" dirty="0" smtClean="0"/>
              <a:t>EN </a:t>
            </a:r>
            <a:br>
              <a:rPr lang="en-CA" sz="3600" dirty="0" smtClean="0"/>
            </a:br>
            <a:r>
              <a:rPr lang="en-CA" sz="3600" dirty="0" smtClean="0"/>
              <a:t>in</a:t>
            </a:r>
            <a:r>
              <a:rPr lang="en-CA" sz="3600" dirty="0"/>
              <a:t> </a:t>
            </a:r>
            <a:r>
              <a:rPr lang="en-CA" sz="3600" dirty="0" smtClean="0"/>
              <a:t>Patients with </a:t>
            </a:r>
            <a:r>
              <a:rPr lang="en-CA" sz="3600" dirty="0"/>
              <a:t>Acute Lung Injury </a:t>
            </a:r>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0000" y="1905000"/>
            <a:ext cx="8778240" cy="3494352"/>
          </a:xfrm>
          <a:prstGeom prst="rect">
            <a:avLst/>
          </a:prstGeom>
          <a:ln w="6350">
            <a:solidFill>
              <a:srgbClr val="1AA4D5"/>
            </a:solidFill>
          </a:ln>
        </p:spPr>
      </p:pic>
      <p:sp>
        <p:nvSpPr>
          <p:cNvPr id="6" name="TextBox 5"/>
          <p:cNvSpPr txBox="1"/>
          <p:nvPr/>
        </p:nvSpPr>
        <p:spPr>
          <a:xfrm>
            <a:off x="2834640" y="128016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r>
              <a:rPr lang="en-US" sz="2000" b="1" dirty="0" smtClean="0">
                <a:solidFill>
                  <a:srgbClr val="012B74"/>
                </a:solidFill>
                <a:latin typeface="Arial" pitchFamily="34" charset="0"/>
                <a:cs typeface="Arial" pitchFamily="34" charset="0"/>
              </a:rPr>
              <a:t>The </a:t>
            </a:r>
            <a:r>
              <a:rPr lang="en-US" sz="2000" b="1" dirty="0">
                <a:solidFill>
                  <a:srgbClr val="012B74"/>
                </a:solidFill>
                <a:latin typeface="Arial" pitchFamily="34" charset="0"/>
                <a:cs typeface="Arial" pitchFamily="34" charset="0"/>
              </a:rPr>
              <a:t>EDEN </a:t>
            </a:r>
            <a:r>
              <a:rPr lang="en-US" sz="2000" b="1" dirty="0" smtClean="0">
                <a:solidFill>
                  <a:srgbClr val="012B74"/>
                </a:solidFill>
                <a:latin typeface="Arial" pitchFamily="34" charset="0"/>
                <a:cs typeface="Arial" pitchFamily="34" charset="0"/>
              </a:rPr>
              <a:t>randomized </a:t>
            </a:r>
            <a:r>
              <a:rPr lang="en-US" sz="2000" b="1" dirty="0">
                <a:solidFill>
                  <a:srgbClr val="012B74"/>
                </a:solidFill>
                <a:latin typeface="Arial" pitchFamily="34" charset="0"/>
                <a:cs typeface="Arial" pitchFamily="34" charset="0"/>
              </a:rPr>
              <a:t>t</a:t>
            </a:r>
            <a:r>
              <a:rPr lang="en-US" sz="2000" b="1" dirty="0" smtClean="0">
                <a:solidFill>
                  <a:srgbClr val="012B74"/>
                </a:solidFill>
                <a:latin typeface="Arial" pitchFamily="34" charset="0"/>
                <a:cs typeface="Arial" pitchFamily="34" charset="0"/>
              </a:rPr>
              <a:t>rial</a:t>
            </a:r>
            <a:endParaRPr lang="en-US" sz="2000" b="1" dirty="0">
              <a:solidFill>
                <a:srgbClr val="012B74"/>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a:off x="0" y="166562"/>
            <a:ext cx="9144000" cy="533400"/>
          </a:xfrm>
        </p:spPr>
        <p:txBody>
          <a:bodyPr/>
          <a:lstStyle/>
          <a:p>
            <a:pPr>
              <a:lnSpc>
                <a:spcPct val="85000"/>
              </a:lnSpc>
              <a:defRPr/>
            </a:pPr>
            <a:r>
              <a:rPr lang="en-CA" sz="3600" dirty="0"/>
              <a:t>Initial Tropic </a:t>
            </a:r>
            <a:r>
              <a:rPr lang="en-CA" sz="3600" dirty="0" smtClean="0"/>
              <a:t>vs. </a:t>
            </a:r>
            <a:r>
              <a:rPr lang="en-CA" sz="3600" dirty="0"/>
              <a:t>Full </a:t>
            </a:r>
            <a:r>
              <a:rPr lang="en-CA" sz="3600" dirty="0" smtClean="0"/>
              <a:t>EN </a:t>
            </a:r>
            <a:br>
              <a:rPr lang="en-CA" sz="3600" dirty="0" smtClean="0"/>
            </a:br>
            <a:r>
              <a:rPr lang="en-CA" sz="3600" dirty="0" smtClean="0"/>
              <a:t>in</a:t>
            </a:r>
            <a:r>
              <a:rPr lang="en-CA" sz="3600" dirty="0"/>
              <a:t> </a:t>
            </a:r>
            <a:r>
              <a:rPr lang="en-CA" sz="3600" dirty="0" smtClean="0"/>
              <a:t>Patients with </a:t>
            </a:r>
            <a:r>
              <a:rPr lang="en-CA" sz="3600" dirty="0"/>
              <a:t>Acute Lung Injury </a:t>
            </a:r>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499257" y="1875098"/>
            <a:ext cx="3449673" cy="3230302"/>
          </a:xfrm>
          <a:prstGeom prst="rect">
            <a:avLst/>
          </a:prstGeom>
          <a:ln w="6350">
            <a:solidFill>
              <a:srgbClr val="1AA4D5"/>
            </a:solidFill>
          </a:ln>
        </p:spPr>
      </p:pic>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92969" y="1875098"/>
            <a:ext cx="5204300" cy="3230302"/>
          </a:xfrm>
          <a:prstGeom prst="rect">
            <a:avLst/>
          </a:prstGeom>
          <a:ln w="6350">
            <a:solidFill>
              <a:srgbClr val="1AA4D5"/>
            </a:solidFill>
          </a:ln>
        </p:spPr>
      </p:pic>
      <p:sp>
        <p:nvSpPr>
          <p:cNvPr id="8" name="TextBox 7"/>
          <p:cNvSpPr txBox="1"/>
          <p:nvPr/>
        </p:nvSpPr>
        <p:spPr>
          <a:xfrm>
            <a:off x="2834640" y="128016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r>
              <a:rPr lang="en-US" sz="2000" b="1" dirty="0" smtClean="0">
                <a:solidFill>
                  <a:srgbClr val="012B74"/>
                </a:solidFill>
                <a:latin typeface="Arial" pitchFamily="34" charset="0"/>
                <a:cs typeface="Arial" pitchFamily="34" charset="0"/>
              </a:rPr>
              <a:t>The </a:t>
            </a:r>
            <a:r>
              <a:rPr lang="en-US" sz="2000" b="1" dirty="0">
                <a:solidFill>
                  <a:srgbClr val="012B74"/>
                </a:solidFill>
                <a:latin typeface="Arial" pitchFamily="34" charset="0"/>
                <a:cs typeface="Arial" pitchFamily="34" charset="0"/>
              </a:rPr>
              <a:t>EDEN </a:t>
            </a:r>
            <a:r>
              <a:rPr lang="en-US" sz="2000" b="1" dirty="0" smtClean="0">
                <a:solidFill>
                  <a:srgbClr val="012B74"/>
                </a:solidFill>
                <a:latin typeface="Arial" pitchFamily="34" charset="0"/>
                <a:cs typeface="Arial" pitchFamily="34" charset="0"/>
              </a:rPr>
              <a:t>randomized trial</a:t>
            </a:r>
            <a:endParaRPr lang="en-US" sz="2000" b="1" dirty="0">
              <a:solidFill>
                <a:srgbClr val="012B74"/>
              </a:solidFill>
              <a:latin typeface="Arial" pitchFamily="34" charset="0"/>
              <a:cs typeface="Arial" pitchFamily="34" charset="0"/>
            </a:endParaRPr>
          </a:p>
        </p:txBody>
      </p:sp>
      <p:sp>
        <p:nvSpPr>
          <p:cNvPr id="9" name="TextBox 5"/>
          <p:cNvSpPr txBox="1">
            <a:spLocks noChangeArrowheads="1"/>
          </p:cNvSpPr>
          <p:nvPr/>
        </p:nvSpPr>
        <p:spPr bwMode="auto">
          <a:xfrm>
            <a:off x="4869875" y="5407223"/>
            <a:ext cx="4197925" cy="307777"/>
          </a:xfrm>
          <a:prstGeom prst="rect">
            <a:avLst/>
          </a:prstGeom>
          <a:noFill/>
          <a:ln w="9525">
            <a:noFill/>
            <a:miter lim="800000"/>
            <a:headEnd/>
            <a:tailEnd/>
          </a:ln>
        </p:spPr>
        <p:txBody>
          <a:bodyPr wrap="square">
            <a:spAutoFit/>
          </a:bodyPr>
          <a:lstStyle/>
          <a:p>
            <a:pPr algn="r"/>
            <a:r>
              <a:rPr lang="en-US" sz="1400" b="1" dirty="0">
                <a:solidFill>
                  <a:srgbClr val="012B74"/>
                </a:solidFill>
                <a:latin typeface="Arial" pitchFamily="34" charset="0"/>
                <a:cs typeface="Arial" pitchFamily="34" charset="0"/>
              </a:rPr>
              <a:t>Rice </a:t>
            </a:r>
            <a:r>
              <a:rPr lang="en-US" sz="1400" b="1" dirty="0" smtClean="0">
                <a:solidFill>
                  <a:srgbClr val="012B74"/>
                </a:solidFill>
                <a:latin typeface="Arial" pitchFamily="34" charset="0"/>
                <a:cs typeface="Arial" pitchFamily="34" charset="0"/>
              </a:rPr>
              <a:t>TW, et </a:t>
            </a:r>
            <a:r>
              <a:rPr lang="en-US" sz="1400" b="1" dirty="0">
                <a:solidFill>
                  <a:srgbClr val="012B74"/>
                </a:solidFill>
                <a:latin typeface="Arial" pitchFamily="34" charset="0"/>
                <a:cs typeface="Arial" pitchFamily="34" charset="0"/>
              </a:rPr>
              <a:t>al. </a:t>
            </a:r>
            <a:r>
              <a:rPr lang="en-US" sz="1400" b="1" i="1" dirty="0" smtClean="0">
                <a:solidFill>
                  <a:srgbClr val="012B74"/>
                </a:solidFill>
                <a:latin typeface="Arial" pitchFamily="34" charset="0"/>
                <a:cs typeface="Arial" pitchFamily="34" charset="0"/>
              </a:rPr>
              <a:t>JAMA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2012;307(8</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795-803</a:t>
            </a:r>
            <a:r>
              <a:rPr lang="en-US" sz="1400" b="1" dirty="0">
                <a:solidFill>
                  <a:srgbClr val="012B74"/>
                </a:solidFill>
                <a:latin typeface="Arial" pitchFamily="34" charset="0"/>
                <a:cs typeface="Arial" pitchFamily="34" charset="0"/>
              </a:rPr>
              <a:t>.</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Box 5"/>
          <p:cNvSpPr txBox="1">
            <a:spLocks noChangeArrowheads="1"/>
          </p:cNvSpPr>
          <p:nvPr/>
        </p:nvSpPr>
        <p:spPr bwMode="auto">
          <a:xfrm>
            <a:off x="586740" y="5232270"/>
            <a:ext cx="438912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noAutofit/>
          </a:bodyPr>
          <a:lstStyle/>
          <a:p>
            <a:pPr eaLnBrk="1" hangingPunct="1">
              <a:spcBef>
                <a:spcPts val="4200"/>
              </a:spcBef>
              <a:spcAft>
                <a:spcPts val="0"/>
              </a:spcAft>
              <a:buClr>
                <a:srgbClr val="012B74"/>
              </a:buClr>
              <a:defRPr/>
            </a:pPr>
            <a:r>
              <a:rPr lang="en-US" sz="2000" b="1" dirty="0">
                <a:solidFill>
                  <a:srgbClr val="002060"/>
                </a:solidFill>
                <a:latin typeface="Arial" pitchFamily="34" charset="0"/>
                <a:cs typeface="Arial" pitchFamily="34" charset="0"/>
              </a:rPr>
              <a:t>Enrolled 12% of </a:t>
            </a:r>
            <a:r>
              <a:rPr lang="en-US" sz="2000" b="1" dirty="0" smtClean="0">
                <a:solidFill>
                  <a:srgbClr val="002060"/>
                </a:solidFill>
                <a:latin typeface="Arial" pitchFamily="34" charset="0"/>
                <a:cs typeface="Arial" pitchFamily="34" charset="0"/>
              </a:rPr>
              <a:t>patients </a:t>
            </a:r>
            <a:r>
              <a:rPr lang="en-US" sz="2000" b="1" dirty="0">
                <a:solidFill>
                  <a:srgbClr val="002060"/>
                </a:solidFill>
                <a:latin typeface="Arial" pitchFamily="34" charset="0"/>
                <a:cs typeface="Arial" pitchFamily="34" charset="0"/>
              </a:rPr>
              <a:t>screened</a:t>
            </a:r>
          </a:p>
        </p:txBody>
      </p:sp>
      <p:sp>
        <p:nvSpPr>
          <p:cNvPr id="10" name="Title 1"/>
          <p:cNvSpPr>
            <a:spLocks noGrp="1"/>
          </p:cNvSpPr>
          <p:nvPr>
            <p:ph type="title" idx="4294967295"/>
          </p:nvPr>
        </p:nvSpPr>
        <p:spPr>
          <a:xfrm>
            <a:off x="0" y="166562"/>
            <a:ext cx="9144000" cy="533400"/>
          </a:xfrm>
        </p:spPr>
        <p:txBody>
          <a:bodyPr/>
          <a:lstStyle/>
          <a:p>
            <a:pPr>
              <a:lnSpc>
                <a:spcPct val="85000"/>
              </a:lnSpc>
              <a:defRPr/>
            </a:pPr>
            <a:r>
              <a:rPr lang="en-CA" sz="3600" dirty="0"/>
              <a:t>Initial Tropic </a:t>
            </a:r>
            <a:r>
              <a:rPr lang="en-CA" sz="3600" dirty="0" smtClean="0"/>
              <a:t>vs. </a:t>
            </a:r>
            <a:r>
              <a:rPr lang="en-CA" sz="3600" dirty="0"/>
              <a:t>Full </a:t>
            </a:r>
            <a:r>
              <a:rPr lang="en-CA" sz="3600" dirty="0" smtClean="0"/>
              <a:t>EN </a:t>
            </a:r>
            <a:br>
              <a:rPr lang="en-CA" sz="3600" dirty="0" smtClean="0"/>
            </a:br>
            <a:r>
              <a:rPr lang="en-CA" sz="3600" dirty="0" smtClean="0"/>
              <a:t>in Patients </a:t>
            </a:r>
            <a:r>
              <a:rPr lang="en-CA" sz="3600" dirty="0"/>
              <a:t>w</a:t>
            </a:r>
            <a:r>
              <a:rPr lang="en-CA" sz="3600" dirty="0" smtClean="0"/>
              <a:t>ith </a:t>
            </a:r>
            <a:r>
              <a:rPr lang="en-CA" sz="3600" dirty="0"/>
              <a:t>Acute Lung Injury </a:t>
            </a:r>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50707" y="1777090"/>
            <a:ext cx="6642587" cy="3383280"/>
          </a:xfrm>
          <a:prstGeom prst="rect">
            <a:avLst/>
          </a:prstGeom>
          <a:ln w="6350">
            <a:solidFill>
              <a:srgbClr val="1AA4D5"/>
            </a:solidFill>
          </a:ln>
        </p:spPr>
      </p:pic>
      <p:sp>
        <p:nvSpPr>
          <p:cNvPr id="8" name="TextBox 7"/>
          <p:cNvSpPr txBox="1"/>
          <p:nvPr/>
        </p:nvSpPr>
        <p:spPr>
          <a:xfrm>
            <a:off x="2834640" y="1280160"/>
            <a:ext cx="3474720" cy="41148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rtlCol="0" anchor="ctr" anchorCtr="0">
            <a:noAutofit/>
          </a:bodyPr>
          <a:lstStyle/>
          <a:p>
            <a:r>
              <a:rPr lang="en-US" sz="2000" b="1" dirty="0" smtClean="0">
                <a:solidFill>
                  <a:srgbClr val="012B74"/>
                </a:solidFill>
                <a:latin typeface="Arial" pitchFamily="34" charset="0"/>
                <a:cs typeface="Arial" pitchFamily="34" charset="0"/>
              </a:rPr>
              <a:t>The </a:t>
            </a:r>
            <a:r>
              <a:rPr lang="en-US" sz="2000" b="1" dirty="0">
                <a:solidFill>
                  <a:srgbClr val="012B74"/>
                </a:solidFill>
                <a:latin typeface="Arial" pitchFamily="34" charset="0"/>
                <a:cs typeface="Arial" pitchFamily="34" charset="0"/>
              </a:rPr>
              <a:t>EDEN </a:t>
            </a:r>
            <a:r>
              <a:rPr lang="en-US" sz="2000" b="1" dirty="0" smtClean="0">
                <a:solidFill>
                  <a:srgbClr val="012B74"/>
                </a:solidFill>
                <a:latin typeface="Arial" pitchFamily="34" charset="0"/>
                <a:cs typeface="Arial" pitchFamily="34" charset="0"/>
              </a:rPr>
              <a:t>randomized </a:t>
            </a:r>
            <a:r>
              <a:rPr lang="en-US" sz="2000" b="1" dirty="0">
                <a:solidFill>
                  <a:srgbClr val="012B74"/>
                </a:solidFill>
                <a:latin typeface="Arial" pitchFamily="34" charset="0"/>
                <a:cs typeface="Arial" pitchFamily="34" charset="0"/>
              </a:rPr>
              <a:t>t</a:t>
            </a:r>
            <a:r>
              <a:rPr lang="en-US" sz="2000" b="1" dirty="0" smtClean="0">
                <a:solidFill>
                  <a:srgbClr val="012B74"/>
                </a:solidFill>
                <a:latin typeface="Arial" pitchFamily="34" charset="0"/>
                <a:cs typeface="Arial" pitchFamily="34" charset="0"/>
              </a:rPr>
              <a:t>rial</a:t>
            </a:r>
            <a:endParaRPr lang="en-US" sz="2000" b="1" dirty="0">
              <a:solidFill>
                <a:srgbClr val="012B74"/>
              </a:solidFill>
              <a:latin typeface="Arial" pitchFamily="34" charset="0"/>
              <a:cs typeface="Arial" pitchFamily="34" charset="0"/>
            </a:endParaRPr>
          </a:p>
        </p:txBody>
      </p:sp>
      <p:sp>
        <p:nvSpPr>
          <p:cNvPr id="7" name="TextBox 5"/>
          <p:cNvSpPr txBox="1">
            <a:spLocks noChangeArrowheads="1"/>
          </p:cNvSpPr>
          <p:nvPr/>
        </p:nvSpPr>
        <p:spPr bwMode="auto">
          <a:xfrm>
            <a:off x="4869875" y="5407223"/>
            <a:ext cx="4197925" cy="307777"/>
          </a:xfrm>
          <a:prstGeom prst="rect">
            <a:avLst/>
          </a:prstGeom>
          <a:noFill/>
          <a:ln w="9525">
            <a:noFill/>
            <a:miter lim="800000"/>
            <a:headEnd/>
            <a:tailEnd/>
          </a:ln>
        </p:spPr>
        <p:txBody>
          <a:bodyPr wrap="square">
            <a:spAutoFit/>
          </a:bodyPr>
          <a:lstStyle/>
          <a:p>
            <a:pPr algn="r"/>
            <a:r>
              <a:rPr lang="en-US" sz="1400" b="1" dirty="0">
                <a:solidFill>
                  <a:srgbClr val="012B74"/>
                </a:solidFill>
                <a:latin typeface="Arial" pitchFamily="34" charset="0"/>
                <a:cs typeface="Arial" pitchFamily="34" charset="0"/>
              </a:rPr>
              <a:t>Rice </a:t>
            </a:r>
            <a:r>
              <a:rPr lang="en-US" sz="1400" b="1" dirty="0" smtClean="0">
                <a:solidFill>
                  <a:srgbClr val="012B74"/>
                </a:solidFill>
                <a:latin typeface="Arial" pitchFamily="34" charset="0"/>
                <a:cs typeface="Arial" pitchFamily="34" charset="0"/>
              </a:rPr>
              <a:t>TW, et </a:t>
            </a:r>
            <a:r>
              <a:rPr lang="en-US" sz="1400" b="1" dirty="0">
                <a:solidFill>
                  <a:srgbClr val="012B74"/>
                </a:solidFill>
                <a:latin typeface="Arial" pitchFamily="34" charset="0"/>
                <a:cs typeface="Arial" pitchFamily="34" charset="0"/>
              </a:rPr>
              <a:t>al. </a:t>
            </a:r>
            <a:r>
              <a:rPr lang="en-US" sz="1400" b="1" i="1" dirty="0" smtClean="0">
                <a:solidFill>
                  <a:srgbClr val="012B74"/>
                </a:solidFill>
                <a:latin typeface="Arial" pitchFamily="34" charset="0"/>
                <a:cs typeface="Arial" pitchFamily="34" charset="0"/>
              </a:rPr>
              <a:t>JAMA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2012;307(8</a:t>
            </a:r>
            <a:r>
              <a:rPr lang="en-US" sz="1400" b="1" dirty="0">
                <a:solidFill>
                  <a:srgbClr val="012B74"/>
                </a:solidFill>
                <a:latin typeface="Arial" pitchFamily="34" charset="0"/>
                <a:cs typeface="Arial" pitchFamily="34" charset="0"/>
              </a:rPr>
              <a:t>):</a:t>
            </a:r>
            <a:r>
              <a:rPr lang="en-US" sz="1400" b="1" dirty="0" smtClean="0">
                <a:solidFill>
                  <a:srgbClr val="012B74"/>
                </a:solidFill>
                <a:latin typeface="Arial" pitchFamily="34" charset="0"/>
                <a:cs typeface="Arial" pitchFamily="34" charset="0"/>
              </a:rPr>
              <a:t>795-803</a:t>
            </a:r>
            <a:r>
              <a:rPr lang="en-US" sz="1400" b="1" dirty="0">
                <a:solidFill>
                  <a:srgbClr val="012B74"/>
                </a:solidFill>
                <a:latin typeface="Arial" pitchFamily="34" charset="0"/>
                <a:cs typeface="Arial" pitchFamily="34" charset="0"/>
              </a:rPr>
              <a:t>.</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167241"/>
            <a:ext cx="9144000" cy="1143000"/>
          </a:xfrm>
        </p:spPr>
        <p:txBody>
          <a:bodyPr/>
          <a:lstStyle/>
          <a:p>
            <a:pPr>
              <a:lnSpc>
                <a:spcPct val="85000"/>
              </a:lnSpc>
            </a:pPr>
            <a:r>
              <a:rPr lang="en-CA" sz="3600" dirty="0"/>
              <a:t>Trophic vs. Full </a:t>
            </a:r>
            <a:r>
              <a:rPr lang="en-CA" sz="3600" dirty="0" smtClean="0"/>
              <a:t>EN in Critically Ill </a:t>
            </a:r>
            <a:r>
              <a:rPr lang="en-CA" sz="3600" dirty="0"/>
              <a:t>P</a:t>
            </a:r>
            <a:r>
              <a:rPr lang="en-CA" sz="3600" dirty="0" smtClean="0"/>
              <a:t>atients </a:t>
            </a:r>
            <a:br>
              <a:rPr lang="en-CA" sz="3600" dirty="0" smtClean="0"/>
            </a:br>
            <a:r>
              <a:rPr lang="en-CA" sz="3600" dirty="0" smtClean="0"/>
              <a:t>with </a:t>
            </a:r>
            <a:r>
              <a:rPr lang="en-CA" sz="3600" dirty="0"/>
              <a:t>A</a:t>
            </a:r>
            <a:r>
              <a:rPr lang="en-CA" sz="3600" dirty="0" smtClean="0"/>
              <a:t>cute </a:t>
            </a:r>
            <a:r>
              <a:rPr lang="en-CA" sz="3600" dirty="0"/>
              <a:t>R</a:t>
            </a:r>
            <a:r>
              <a:rPr lang="en-CA" sz="3600" dirty="0" smtClean="0"/>
              <a:t>espiratory Failure</a:t>
            </a:r>
            <a:endParaRPr lang="en-CA" sz="3600" dirty="0"/>
          </a:p>
        </p:txBody>
      </p:sp>
      <p:sp>
        <p:nvSpPr>
          <p:cNvPr id="70659" name="Content Placeholder 2"/>
          <p:cNvSpPr>
            <a:spLocks noGrp="1"/>
          </p:cNvSpPr>
          <p:nvPr>
            <p:ph idx="1"/>
          </p:nvPr>
        </p:nvSpPr>
        <p:spPr>
          <a:xfrm>
            <a:off x="0" y="1131125"/>
            <a:ext cx="9144000" cy="2286000"/>
          </a:xfrm>
        </p:spPr>
        <p:txBody>
          <a:bodyPr anchor="ctr" anchorCtr="1"/>
          <a:lstStyle/>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Average age 52</a:t>
            </a: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Few comorbidities</a:t>
            </a: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Average </a:t>
            </a:r>
            <a:r>
              <a:rPr lang="en-CA" sz="2600" kern="1200" dirty="0" smtClean="0">
                <a:solidFill>
                  <a:schemeClr val="bg2"/>
                </a:solidFill>
                <a:latin typeface="Arial" pitchFamily="34" charset="0"/>
                <a:cs typeface="Arial" pitchFamily="34" charset="0"/>
              </a:rPr>
              <a:t>BMI* </a:t>
            </a:r>
            <a:r>
              <a:rPr lang="en-CA" sz="2600" kern="1200" dirty="0">
                <a:solidFill>
                  <a:schemeClr val="bg2"/>
                </a:solidFill>
                <a:latin typeface="Arial" pitchFamily="34" charset="0"/>
                <a:cs typeface="Arial" pitchFamily="34" charset="0"/>
              </a:rPr>
              <a:t>29-30</a:t>
            </a: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All fed within 24 </a:t>
            </a:r>
            <a:r>
              <a:rPr lang="en-CA" sz="2600" kern="1200" dirty="0" smtClean="0">
                <a:solidFill>
                  <a:schemeClr val="bg2"/>
                </a:solidFill>
                <a:latin typeface="Arial" pitchFamily="34" charset="0"/>
                <a:cs typeface="Arial" pitchFamily="34" charset="0"/>
              </a:rPr>
              <a:t>hours </a:t>
            </a:r>
            <a:r>
              <a:rPr lang="en-CA" sz="2600" kern="1200" dirty="0">
                <a:solidFill>
                  <a:schemeClr val="bg2"/>
                </a:solidFill>
                <a:latin typeface="Arial" pitchFamily="34" charset="0"/>
                <a:cs typeface="Arial" pitchFamily="34" charset="0"/>
              </a:rPr>
              <a:t>(benefits of early </a:t>
            </a:r>
            <a:r>
              <a:rPr lang="en-CA" sz="2600" kern="1200" dirty="0" smtClean="0">
                <a:solidFill>
                  <a:schemeClr val="bg2"/>
                </a:solidFill>
                <a:latin typeface="Arial" pitchFamily="34" charset="0"/>
                <a:cs typeface="Arial" pitchFamily="34" charset="0"/>
              </a:rPr>
              <a:t>EN)</a:t>
            </a:r>
            <a:endParaRPr lang="en-CA" sz="2600" kern="1200" dirty="0">
              <a:solidFill>
                <a:schemeClr val="bg2"/>
              </a:solidFill>
              <a:latin typeface="Arial" pitchFamily="34" charset="0"/>
              <a:cs typeface="Arial" pitchFamily="34" charset="0"/>
            </a:endParaRPr>
          </a:p>
          <a:p>
            <a:pPr marL="285750" indent="-285750" eaLnBrk="1" hangingPunct="1">
              <a:spcBef>
                <a:spcPts val="3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Average duration of study intervention 5 </a:t>
            </a:r>
            <a:r>
              <a:rPr lang="en-CA" sz="2600" kern="1200" dirty="0" smtClean="0">
                <a:solidFill>
                  <a:schemeClr val="bg2"/>
                </a:solidFill>
                <a:latin typeface="Arial" pitchFamily="34" charset="0"/>
                <a:cs typeface="Arial" pitchFamily="34" charset="0"/>
              </a:rPr>
              <a:t>days</a:t>
            </a:r>
            <a:endParaRPr lang="en-CA" sz="2600" dirty="0" smtClean="0">
              <a:solidFill>
                <a:srgbClr val="1C1C1C"/>
              </a:solidFill>
            </a:endParaRPr>
          </a:p>
        </p:txBody>
      </p:sp>
      <p:grpSp>
        <p:nvGrpSpPr>
          <p:cNvPr id="4" name="Group 3"/>
          <p:cNvGrpSpPr/>
          <p:nvPr/>
        </p:nvGrpSpPr>
        <p:grpSpPr>
          <a:xfrm>
            <a:off x="1249680" y="3427511"/>
            <a:ext cx="6644640" cy="731520"/>
            <a:chOff x="2303709" y="4769328"/>
            <a:chExt cx="6063050" cy="731520"/>
          </a:xfrm>
        </p:grpSpPr>
        <p:sp>
          <p:nvSpPr>
            <p:cNvPr id="70660" name="TextBox 5"/>
            <p:cNvSpPr txBox="1">
              <a:spLocks noChangeArrowheads="1"/>
            </p:cNvSpPr>
            <p:nvPr/>
          </p:nvSpPr>
          <p:spPr bwMode="auto">
            <a:xfrm>
              <a:off x="3919148" y="4769328"/>
              <a:ext cx="4447611" cy="7315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pPr eaLnBrk="1" hangingPunct="1">
                <a:spcBef>
                  <a:spcPts val="4200"/>
                </a:spcBef>
                <a:spcAft>
                  <a:spcPts val="0"/>
                </a:spcAft>
                <a:buClr>
                  <a:srgbClr val="012B74"/>
                </a:buClr>
                <a:defRPr/>
              </a:pPr>
              <a:r>
                <a:rPr lang="en-CA" sz="1800" b="1" dirty="0">
                  <a:solidFill>
                    <a:srgbClr val="012B74"/>
                  </a:solidFill>
                  <a:latin typeface="Arial" pitchFamily="34" charset="0"/>
                  <a:cs typeface="Arial" pitchFamily="34" charset="0"/>
                </a:rPr>
                <a:t>No effect in young, healthy, </a:t>
              </a:r>
              <a:br>
                <a:rPr lang="en-CA" sz="1800" b="1" dirty="0">
                  <a:solidFill>
                    <a:srgbClr val="012B74"/>
                  </a:solidFill>
                  <a:latin typeface="Arial" pitchFamily="34" charset="0"/>
                  <a:cs typeface="Arial" pitchFamily="34" charset="0"/>
                </a:rPr>
              </a:br>
              <a:r>
                <a:rPr lang="en-CA" sz="1800" b="1" dirty="0">
                  <a:solidFill>
                    <a:srgbClr val="012B74"/>
                  </a:solidFill>
                  <a:latin typeface="Arial" pitchFamily="34" charset="0"/>
                  <a:cs typeface="Arial" pitchFamily="34" charset="0"/>
                </a:rPr>
                <a:t>overweight patients who have short stays!</a:t>
              </a:r>
            </a:p>
          </p:txBody>
        </p:sp>
        <p:sp>
          <p:nvSpPr>
            <p:cNvPr id="70661" name="Right Arrow 6"/>
            <p:cNvSpPr>
              <a:spLocks noChangeArrowheads="1"/>
            </p:cNvSpPr>
            <p:nvPr/>
          </p:nvSpPr>
          <p:spPr bwMode="auto">
            <a:xfrm>
              <a:off x="2303709" y="4769328"/>
              <a:ext cx="1463040" cy="731520"/>
            </a:xfrm>
            <a:prstGeom prst="rightArrow">
              <a:avLst>
                <a:gd name="adj1" fmla="val 50000"/>
                <a:gd name="adj2" fmla="val 74351"/>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lstStyle/>
            <a:p>
              <a:endParaRPr lang="en-CA">
                <a:solidFill>
                  <a:srgbClr val="1C1C1C"/>
                </a:solidFill>
              </a:endParaRPr>
            </a:p>
          </p:txBody>
        </p:sp>
      </p:grpSp>
      <p:sp>
        <p:nvSpPr>
          <p:cNvPr id="8" name="TextBox 5"/>
          <p:cNvSpPr txBox="1">
            <a:spLocks noChangeArrowheads="1"/>
          </p:cNvSpPr>
          <p:nvPr/>
        </p:nvSpPr>
        <p:spPr bwMode="auto">
          <a:xfrm>
            <a:off x="3733800" y="4724400"/>
            <a:ext cx="5264725" cy="738664"/>
          </a:xfrm>
          <a:prstGeom prst="rect">
            <a:avLst/>
          </a:prstGeom>
          <a:noFill/>
          <a:ln w="9525">
            <a:noFill/>
            <a:miter lim="800000"/>
            <a:headEnd/>
            <a:tailEnd/>
          </a:ln>
        </p:spPr>
        <p:txBody>
          <a:bodyPr wrap="square">
            <a:spAutoFit/>
          </a:bodyPr>
          <a:lstStyle/>
          <a:p>
            <a:pPr marL="342900" marR="0" lvl="0" indent="-342900">
              <a:spcBef>
                <a:spcPts val="0"/>
              </a:spcBef>
              <a:spcAft>
                <a:spcPts val="0"/>
              </a:spcAft>
              <a:buSzPts val="1000"/>
              <a:tabLst>
                <a:tab pos="0" algn="l"/>
                <a:tab pos="457200" algn="l"/>
                <a:tab pos="914400" algn="l"/>
                <a:tab pos="1371600" algn="l"/>
                <a:tab pos="1828800" algn="l"/>
                <a:tab pos="2286000" algn="l"/>
                <a:tab pos="2743200" algn="l"/>
                <a:tab pos="3200400" algn="l"/>
                <a:tab pos="3657600" algn="l"/>
                <a:tab pos="4114800" algn="l"/>
                <a:tab pos="4572000" algn="l"/>
                <a:tab pos="5029200" algn="l"/>
                <a:tab pos="5943600" algn="l"/>
              </a:tabLst>
            </a:pPr>
            <a:r>
              <a:rPr lang="en-US" sz="1400" u="sng" dirty="0" smtClean="0">
                <a:solidFill>
                  <a:schemeClr val="bg2"/>
                </a:solidFill>
                <a:latin typeface="Arial"/>
                <a:ea typeface="Times New Roman"/>
              </a:rPr>
              <a:t>Heyland DK</a:t>
            </a:r>
            <a:r>
              <a:rPr lang="en-US" sz="1400" dirty="0" smtClean="0">
                <a:solidFill>
                  <a:schemeClr val="bg2"/>
                </a:solidFill>
                <a:latin typeface="Arial"/>
                <a:ea typeface="Times New Roman"/>
              </a:rPr>
              <a:t>. Critical care nutrition support research: lessons learned from recent trials. </a:t>
            </a:r>
          </a:p>
          <a:p>
            <a:pPr marL="342900" marR="0" lvl="0" indent="-342900">
              <a:spcBef>
                <a:spcPts val="0"/>
              </a:spcBef>
              <a:spcAft>
                <a:spcPts val="0"/>
              </a:spcAft>
              <a:buSzPts val="1000"/>
              <a:tabLst>
                <a:tab pos="0" algn="l"/>
                <a:tab pos="457200" algn="l"/>
                <a:tab pos="914400" algn="l"/>
                <a:tab pos="1371600" algn="l"/>
                <a:tab pos="1828800" algn="l"/>
                <a:tab pos="2286000" algn="l"/>
                <a:tab pos="2743200" algn="l"/>
                <a:tab pos="3200400" algn="l"/>
                <a:tab pos="3657600" algn="l"/>
                <a:tab pos="4114800" algn="l"/>
                <a:tab pos="4572000" algn="l"/>
                <a:tab pos="5029200" algn="l"/>
                <a:tab pos="5943600" algn="l"/>
              </a:tabLst>
            </a:pPr>
            <a:r>
              <a:rPr lang="en-US" sz="1400" dirty="0" err="1" smtClean="0">
                <a:solidFill>
                  <a:schemeClr val="bg2"/>
                </a:solidFill>
                <a:latin typeface="Arial"/>
                <a:ea typeface="Times New Roman"/>
              </a:rPr>
              <a:t>Curr</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Opin</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Clin</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Nutr</a:t>
            </a:r>
            <a:r>
              <a:rPr lang="en-US" sz="1400" dirty="0" smtClean="0">
                <a:solidFill>
                  <a:schemeClr val="bg2"/>
                </a:solidFill>
                <a:latin typeface="Arial"/>
                <a:ea typeface="Times New Roman"/>
              </a:rPr>
              <a:t> </a:t>
            </a:r>
            <a:r>
              <a:rPr lang="en-US" sz="1400" dirty="0" err="1" smtClean="0">
                <a:solidFill>
                  <a:schemeClr val="bg2"/>
                </a:solidFill>
                <a:latin typeface="Arial"/>
                <a:ea typeface="Times New Roman"/>
              </a:rPr>
              <a:t>Metab</a:t>
            </a:r>
            <a:r>
              <a:rPr lang="en-US" sz="1400" dirty="0" smtClean="0">
                <a:solidFill>
                  <a:schemeClr val="bg2"/>
                </a:solidFill>
                <a:latin typeface="Arial"/>
                <a:ea typeface="Times New Roman"/>
              </a:rPr>
              <a:t> Care 2013;16:176-181.</a:t>
            </a:r>
            <a:endParaRPr lang="en-US" sz="2000" dirty="0">
              <a:solidFill>
                <a:schemeClr val="bg2"/>
              </a:solidFill>
              <a:latin typeface="Times New Roman"/>
              <a:ea typeface="Times New Roman"/>
            </a:endParaRP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171200"/>
            <a:ext cx="9144000" cy="1066800"/>
          </a:xfrm>
        </p:spPr>
        <p:txBody>
          <a:bodyPr/>
          <a:lstStyle/>
          <a:p>
            <a:pPr>
              <a:lnSpc>
                <a:spcPct val="85000"/>
              </a:lnSpc>
            </a:pPr>
            <a:r>
              <a:rPr lang="en-US" sz="3400" dirty="0"/>
              <a:t>ICU </a:t>
            </a:r>
            <a:r>
              <a:rPr lang="en-US" sz="3400" dirty="0" smtClean="0"/>
              <a:t>Patients </a:t>
            </a:r>
            <a:r>
              <a:rPr lang="en-US" sz="3400" dirty="0"/>
              <a:t>A</a:t>
            </a:r>
            <a:r>
              <a:rPr lang="en-US" sz="3400" dirty="0" smtClean="0"/>
              <a:t>re </a:t>
            </a:r>
            <a:r>
              <a:rPr lang="en-US" sz="3400" dirty="0"/>
              <a:t>N</a:t>
            </a:r>
            <a:r>
              <a:rPr lang="en-US" sz="3400" dirty="0" smtClean="0"/>
              <a:t>ot </a:t>
            </a:r>
            <a:r>
              <a:rPr lang="en-US" sz="3400" dirty="0"/>
              <a:t>A</a:t>
            </a:r>
            <a:r>
              <a:rPr lang="en-US" sz="3400" dirty="0" smtClean="0"/>
              <a:t>ll </a:t>
            </a:r>
            <a:r>
              <a:rPr lang="en-US" sz="3400" dirty="0"/>
              <a:t>C</a:t>
            </a:r>
            <a:r>
              <a:rPr lang="en-US" sz="3400" dirty="0" smtClean="0"/>
              <a:t>reated </a:t>
            </a:r>
            <a:r>
              <a:rPr lang="en-US" sz="3400" dirty="0"/>
              <a:t>E</a:t>
            </a:r>
            <a:r>
              <a:rPr lang="en-US" sz="3400" dirty="0" smtClean="0"/>
              <a:t>qual</a:t>
            </a:r>
            <a:r>
              <a:rPr lang="en-US" sz="3400" dirty="0"/>
              <a:t>…</a:t>
            </a:r>
            <a:br>
              <a:rPr lang="en-US" sz="3400" dirty="0"/>
            </a:br>
            <a:r>
              <a:rPr lang="en-US" sz="3400" dirty="0" smtClean="0"/>
              <a:t>Should </a:t>
            </a:r>
            <a:r>
              <a:rPr lang="en-US" sz="3400" dirty="0"/>
              <a:t>we expect the impact of nutrition </a:t>
            </a:r>
            <a:r>
              <a:rPr lang="en-US" sz="3400" dirty="0" smtClean="0"/>
              <a:t/>
            </a:r>
            <a:br>
              <a:rPr lang="en-US" sz="3400" dirty="0" smtClean="0"/>
            </a:br>
            <a:r>
              <a:rPr lang="en-US" sz="3400" dirty="0" smtClean="0"/>
              <a:t>therapy </a:t>
            </a:r>
            <a:r>
              <a:rPr lang="en-US" sz="3400" dirty="0"/>
              <a:t>to be the same across all patients?</a:t>
            </a:r>
          </a:p>
        </p:txBody>
      </p:sp>
      <p:pic>
        <p:nvPicPr>
          <p:cNvPr id="72707" name="Picture 5" descr="figures1"/>
          <p:cNvPicPr>
            <a:picLocks noChangeAspect="1" noChangeArrowheads="1"/>
          </p:cNvPicPr>
          <p:nvPr/>
        </p:nvPicPr>
        <p:blipFill>
          <a:blip r:embed="rId4" cstate="print"/>
          <a:srcRect/>
          <a:stretch>
            <a:fillRect/>
          </a:stretch>
        </p:blipFill>
        <p:spPr bwMode="auto">
          <a:xfrm>
            <a:off x="685800" y="1669479"/>
            <a:ext cx="7772400" cy="3845622"/>
          </a:xfrm>
          <a:prstGeom prst="rect">
            <a:avLst/>
          </a:prstGeom>
          <a:solidFill>
            <a:schemeClr val="bg2"/>
          </a:solidFill>
          <a:ln w="6350">
            <a:solidFill>
              <a:srgbClr val="1AA4D5"/>
            </a:solid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133600" y="3124200"/>
            <a:ext cx="5257800" cy="838200"/>
            <a:chOff x="2133600" y="3048000"/>
            <a:chExt cx="5257800" cy="838200"/>
          </a:xfrm>
        </p:grpSpPr>
        <p:sp>
          <p:nvSpPr>
            <p:cNvPr id="77849" name="Rectangle 1"/>
            <p:cNvSpPr>
              <a:spLocks noChangeArrowheads="1"/>
            </p:cNvSpPr>
            <p:nvPr/>
          </p:nvSpPr>
          <p:spPr bwMode="auto">
            <a:xfrm>
              <a:off x="2133600" y="3048000"/>
              <a:ext cx="5257800" cy="838200"/>
            </a:xfrm>
            <a:prstGeom prst="rect">
              <a:avLst/>
            </a:prstGeom>
            <a:solidFill>
              <a:srgbClr val="FFFFFF"/>
            </a:solidFill>
            <a:ln w="9525" algn="ctr">
              <a:noFill/>
              <a:round/>
              <a:headEnd/>
              <a:tailEnd/>
            </a:ln>
          </p:spPr>
          <p:txBody>
            <a:bodyPr/>
            <a:lstStyle/>
            <a:p>
              <a:endParaRPr lang="en-CA"/>
            </a:p>
          </p:txBody>
        </p:sp>
        <p:sp>
          <p:nvSpPr>
            <p:cNvPr id="77850" name="TextBox 2"/>
            <p:cNvSpPr txBox="1">
              <a:spLocks noChangeArrowheads="1"/>
            </p:cNvSpPr>
            <p:nvPr/>
          </p:nvSpPr>
          <p:spPr bwMode="auto">
            <a:xfrm>
              <a:off x="2133600" y="3163669"/>
              <a:ext cx="5257800" cy="646331"/>
            </a:xfrm>
            <a:prstGeom prst="rect">
              <a:avLst/>
            </a:prstGeom>
            <a:noFill/>
            <a:ln w="38100">
              <a:solidFill>
                <a:schemeClr val="bg1"/>
              </a:solidFill>
              <a:miter lim="800000"/>
              <a:headEnd/>
              <a:tailEnd/>
            </a:ln>
          </p:spPr>
          <p:txBody>
            <a:bodyPr>
              <a:spAutoFit/>
            </a:bodyPr>
            <a:lstStyle/>
            <a:p>
              <a:r>
                <a:rPr lang="en-CA" sz="2000" dirty="0">
                  <a:solidFill>
                    <a:schemeClr val="bg2"/>
                  </a:solidFill>
                </a:rPr>
                <a:t>Nutrition Status</a:t>
              </a:r>
            </a:p>
            <a:p>
              <a:r>
                <a:rPr lang="en-CA" sz="1600" dirty="0">
                  <a:solidFill>
                    <a:schemeClr val="bg2"/>
                  </a:solidFill>
                </a:rPr>
                <a:t>micronutrient levels  -  immune markers  - muscle mass</a:t>
              </a:r>
            </a:p>
          </p:txBody>
        </p:sp>
      </p:grpSp>
      <p:sp>
        <p:nvSpPr>
          <p:cNvPr id="77826" name="Down Arrow Callout 15"/>
          <p:cNvSpPr>
            <a:spLocks noChangeArrowheads="1"/>
          </p:cNvSpPr>
          <p:nvPr/>
        </p:nvSpPr>
        <p:spPr bwMode="auto">
          <a:xfrm>
            <a:off x="3429000" y="2286000"/>
            <a:ext cx="2743200" cy="914400"/>
          </a:xfrm>
          <a:prstGeom prst="downArrowCallout">
            <a:avLst>
              <a:gd name="adj1" fmla="val 25000"/>
              <a:gd name="adj2" fmla="val 25000"/>
              <a:gd name="adj3" fmla="val 25000"/>
              <a:gd name="adj4" fmla="val 64977"/>
            </a:avLst>
          </a:prstGeom>
          <a:solidFill>
            <a:schemeClr val="accent2"/>
          </a:solidFill>
          <a:ln w="9525" algn="ctr">
            <a:noFill/>
            <a:round/>
            <a:headEnd/>
            <a:tailEnd/>
          </a:ln>
        </p:spPr>
        <p:txBody>
          <a:bodyPr/>
          <a:lstStyle/>
          <a:p>
            <a:endParaRPr lang="en-CA"/>
          </a:p>
        </p:txBody>
      </p:sp>
      <p:sp>
        <p:nvSpPr>
          <p:cNvPr id="77828" name="Rectangle 4"/>
          <p:cNvSpPr>
            <a:spLocks noChangeArrowheads="1"/>
          </p:cNvSpPr>
          <p:nvPr/>
        </p:nvSpPr>
        <p:spPr bwMode="auto">
          <a:xfrm>
            <a:off x="3657600" y="2362200"/>
            <a:ext cx="2286000" cy="457200"/>
          </a:xfrm>
          <a:prstGeom prst="rect">
            <a:avLst/>
          </a:prstGeom>
          <a:solidFill>
            <a:schemeClr val="accent2"/>
          </a:solidFill>
          <a:ln w="38100" algn="ctr">
            <a:noFill/>
            <a:round/>
            <a:headEnd/>
            <a:tailEnd/>
          </a:ln>
        </p:spPr>
        <p:txBody>
          <a:bodyPr/>
          <a:lstStyle/>
          <a:p>
            <a:r>
              <a:rPr lang="en-CA" dirty="0">
                <a:solidFill>
                  <a:schemeClr val="bg2"/>
                </a:solidFill>
              </a:rPr>
              <a:t>Starvation</a:t>
            </a:r>
          </a:p>
        </p:txBody>
      </p:sp>
      <p:sp>
        <p:nvSpPr>
          <p:cNvPr id="77847" name="Oval 10"/>
          <p:cNvSpPr>
            <a:spLocks noChangeArrowheads="1"/>
          </p:cNvSpPr>
          <p:nvPr/>
        </p:nvSpPr>
        <p:spPr bwMode="auto">
          <a:xfrm>
            <a:off x="762000" y="1371600"/>
            <a:ext cx="1905000" cy="1371600"/>
          </a:xfrm>
          <a:prstGeom prst="ellipse">
            <a:avLst/>
          </a:prstGeom>
          <a:solidFill>
            <a:srgbClr val="FFFFFF"/>
          </a:solidFill>
          <a:ln w="38100" algn="ctr">
            <a:solidFill>
              <a:schemeClr val="accent1"/>
            </a:solidFill>
            <a:round/>
            <a:headEnd/>
            <a:tailEnd/>
          </a:ln>
        </p:spPr>
        <p:txBody>
          <a:bodyPr/>
          <a:lstStyle/>
          <a:p>
            <a:endParaRPr lang="en-CA"/>
          </a:p>
        </p:txBody>
      </p:sp>
      <p:sp>
        <p:nvSpPr>
          <p:cNvPr id="77848" name="TextBox 11"/>
          <p:cNvSpPr txBox="1">
            <a:spLocks noChangeArrowheads="1"/>
          </p:cNvSpPr>
          <p:nvPr/>
        </p:nvSpPr>
        <p:spPr bwMode="auto">
          <a:xfrm>
            <a:off x="762000" y="1447800"/>
            <a:ext cx="1905000" cy="1077218"/>
          </a:xfrm>
          <a:prstGeom prst="rect">
            <a:avLst/>
          </a:prstGeom>
          <a:noFill/>
          <a:ln w="9525">
            <a:noFill/>
            <a:miter lim="800000"/>
            <a:headEnd/>
            <a:tailEnd/>
          </a:ln>
        </p:spPr>
        <p:txBody>
          <a:bodyPr>
            <a:spAutoFit/>
          </a:bodyPr>
          <a:lstStyle/>
          <a:p>
            <a:r>
              <a:rPr lang="en-CA" dirty="0">
                <a:solidFill>
                  <a:schemeClr val="bg2"/>
                </a:solidFill>
              </a:rPr>
              <a:t>Acute</a:t>
            </a:r>
          </a:p>
          <a:p>
            <a:pPr>
              <a:buFontTx/>
              <a:buChar char="-"/>
            </a:pPr>
            <a:r>
              <a:rPr lang="en-CA" sz="1400" dirty="0">
                <a:solidFill>
                  <a:schemeClr val="bg2"/>
                </a:solidFill>
              </a:rPr>
              <a:t>Reduced </a:t>
            </a:r>
            <a:r>
              <a:rPr lang="en-CA" sz="1400" dirty="0" err="1">
                <a:solidFill>
                  <a:schemeClr val="bg2"/>
                </a:solidFill>
              </a:rPr>
              <a:t>po</a:t>
            </a:r>
            <a:r>
              <a:rPr lang="en-CA" sz="1400" dirty="0">
                <a:solidFill>
                  <a:schemeClr val="bg2"/>
                </a:solidFill>
              </a:rPr>
              <a:t> intake</a:t>
            </a:r>
          </a:p>
          <a:p>
            <a:pPr>
              <a:buFontTx/>
              <a:buChar char="-"/>
            </a:pPr>
            <a:r>
              <a:rPr lang="en-CA" sz="1400" dirty="0">
                <a:solidFill>
                  <a:schemeClr val="bg2"/>
                </a:solidFill>
              </a:rPr>
              <a:t>pre ICU hospital stay</a:t>
            </a:r>
          </a:p>
          <a:p>
            <a:endParaRPr lang="en-CA" sz="1200" dirty="0"/>
          </a:p>
        </p:txBody>
      </p:sp>
      <p:sp>
        <p:nvSpPr>
          <p:cNvPr id="77845" name="Oval 13"/>
          <p:cNvSpPr>
            <a:spLocks noChangeArrowheads="1"/>
          </p:cNvSpPr>
          <p:nvPr/>
        </p:nvSpPr>
        <p:spPr bwMode="auto">
          <a:xfrm>
            <a:off x="6705600" y="1295400"/>
            <a:ext cx="1905000" cy="1371600"/>
          </a:xfrm>
          <a:prstGeom prst="ellipse">
            <a:avLst/>
          </a:prstGeom>
          <a:solidFill>
            <a:srgbClr val="FFFFFF"/>
          </a:solidFill>
          <a:ln w="38100" algn="ctr">
            <a:solidFill>
              <a:schemeClr val="accent1"/>
            </a:solidFill>
            <a:round/>
            <a:headEnd/>
            <a:tailEnd/>
          </a:ln>
        </p:spPr>
        <p:txBody>
          <a:bodyPr/>
          <a:lstStyle/>
          <a:p>
            <a:endParaRPr lang="en-CA"/>
          </a:p>
        </p:txBody>
      </p:sp>
      <p:sp>
        <p:nvSpPr>
          <p:cNvPr id="77846" name="TextBox 14"/>
          <p:cNvSpPr txBox="1">
            <a:spLocks noChangeArrowheads="1"/>
          </p:cNvSpPr>
          <p:nvPr/>
        </p:nvSpPr>
        <p:spPr bwMode="auto">
          <a:xfrm>
            <a:off x="6705600" y="1524000"/>
            <a:ext cx="1905000" cy="892552"/>
          </a:xfrm>
          <a:prstGeom prst="rect">
            <a:avLst/>
          </a:prstGeom>
          <a:noFill/>
          <a:ln w="9525">
            <a:noFill/>
            <a:miter lim="800000"/>
            <a:headEnd/>
            <a:tailEnd/>
          </a:ln>
        </p:spPr>
        <p:txBody>
          <a:bodyPr>
            <a:spAutoFit/>
          </a:bodyPr>
          <a:lstStyle/>
          <a:p>
            <a:r>
              <a:rPr lang="en-CA" dirty="0">
                <a:solidFill>
                  <a:schemeClr val="bg2"/>
                </a:solidFill>
              </a:rPr>
              <a:t>Chronic</a:t>
            </a:r>
          </a:p>
          <a:p>
            <a:pPr>
              <a:buFontTx/>
              <a:buChar char="-"/>
            </a:pPr>
            <a:r>
              <a:rPr lang="en-CA" sz="1400" dirty="0">
                <a:solidFill>
                  <a:schemeClr val="bg2"/>
                </a:solidFill>
              </a:rPr>
              <a:t>Recent weight loss</a:t>
            </a:r>
          </a:p>
          <a:p>
            <a:pPr>
              <a:buFontTx/>
              <a:buChar char="-"/>
            </a:pPr>
            <a:r>
              <a:rPr lang="en-CA" sz="1400" dirty="0">
                <a:solidFill>
                  <a:schemeClr val="bg2"/>
                </a:solidFill>
              </a:rPr>
              <a:t>BMI?</a:t>
            </a:r>
            <a:endParaRPr lang="en-CA" sz="1200" dirty="0"/>
          </a:p>
        </p:txBody>
      </p:sp>
      <p:grpSp>
        <p:nvGrpSpPr>
          <p:cNvPr id="5" name="Group 19"/>
          <p:cNvGrpSpPr>
            <a:grpSpLocks/>
          </p:cNvGrpSpPr>
          <p:nvPr/>
        </p:nvGrpSpPr>
        <p:grpSpPr bwMode="auto">
          <a:xfrm>
            <a:off x="3429000" y="3886200"/>
            <a:ext cx="2743200" cy="914400"/>
            <a:chOff x="3429000" y="4038600"/>
            <a:chExt cx="2743200" cy="914400"/>
          </a:xfrm>
          <a:solidFill>
            <a:schemeClr val="accent2"/>
          </a:solidFill>
        </p:grpSpPr>
        <p:sp>
          <p:nvSpPr>
            <p:cNvPr id="77843" name="Down Arrow Callout 16"/>
            <p:cNvSpPr>
              <a:spLocks noChangeArrowheads="1"/>
            </p:cNvSpPr>
            <p:nvPr/>
          </p:nvSpPr>
          <p:spPr bwMode="auto">
            <a:xfrm rot="10800000">
              <a:off x="3429000" y="4038600"/>
              <a:ext cx="2743200" cy="914400"/>
            </a:xfrm>
            <a:prstGeom prst="downArrowCallout">
              <a:avLst>
                <a:gd name="adj1" fmla="val 25000"/>
                <a:gd name="adj2" fmla="val 25000"/>
                <a:gd name="adj3" fmla="val 25000"/>
                <a:gd name="adj4" fmla="val 64977"/>
              </a:avLst>
            </a:prstGeom>
            <a:grpFill/>
            <a:ln w="9525" algn="ctr">
              <a:noFill/>
              <a:round/>
              <a:headEnd/>
              <a:tailEnd/>
            </a:ln>
          </p:spPr>
          <p:txBody>
            <a:bodyPr/>
            <a:lstStyle/>
            <a:p>
              <a:endParaRPr lang="en-CA"/>
            </a:p>
          </p:txBody>
        </p:sp>
        <p:sp>
          <p:nvSpPr>
            <p:cNvPr id="77844" name="TextBox 17"/>
            <p:cNvSpPr txBox="1">
              <a:spLocks noChangeArrowheads="1"/>
            </p:cNvSpPr>
            <p:nvPr/>
          </p:nvSpPr>
          <p:spPr bwMode="auto">
            <a:xfrm>
              <a:off x="3810000" y="4419600"/>
              <a:ext cx="1981200" cy="461665"/>
            </a:xfrm>
            <a:prstGeom prst="rect">
              <a:avLst/>
            </a:prstGeom>
            <a:grpFill/>
            <a:ln w="9525">
              <a:noFill/>
              <a:miter lim="800000"/>
              <a:headEnd/>
              <a:tailEnd/>
            </a:ln>
          </p:spPr>
          <p:txBody>
            <a:bodyPr>
              <a:spAutoFit/>
            </a:bodyPr>
            <a:lstStyle/>
            <a:p>
              <a:r>
                <a:rPr lang="en-CA" dirty="0">
                  <a:solidFill>
                    <a:schemeClr val="bg2"/>
                  </a:solidFill>
                </a:rPr>
                <a:t>Inflammation</a:t>
              </a:r>
            </a:p>
          </p:txBody>
        </p:sp>
      </p:grpSp>
      <p:cxnSp>
        <p:nvCxnSpPr>
          <p:cNvPr id="77832" name="Straight Arrow Connector 21"/>
          <p:cNvCxnSpPr>
            <a:cxnSpLocks noChangeShapeType="1"/>
            <a:stCxn id="77848" idx="3"/>
            <a:endCxn id="77826" idx="1"/>
          </p:cNvCxnSpPr>
          <p:nvPr/>
        </p:nvCxnSpPr>
        <p:spPr bwMode="auto">
          <a:xfrm>
            <a:off x="2667000" y="1986409"/>
            <a:ext cx="762000" cy="596666"/>
          </a:xfrm>
          <a:prstGeom prst="straightConnector1">
            <a:avLst/>
          </a:prstGeom>
          <a:noFill/>
          <a:ln w="63500" algn="ctr">
            <a:solidFill>
              <a:schemeClr val="accent1"/>
            </a:solidFill>
            <a:round/>
            <a:headEnd/>
            <a:tailEnd type="triangle" w="lg" len="lg"/>
          </a:ln>
        </p:spPr>
      </p:cxnSp>
      <p:cxnSp>
        <p:nvCxnSpPr>
          <p:cNvPr id="77833" name="Straight Arrow Connector 23"/>
          <p:cNvCxnSpPr>
            <a:cxnSpLocks noChangeShapeType="1"/>
            <a:stCxn id="77846" idx="1"/>
            <a:endCxn id="77826" idx="3"/>
          </p:cNvCxnSpPr>
          <p:nvPr/>
        </p:nvCxnSpPr>
        <p:spPr bwMode="auto">
          <a:xfrm flipH="1">
            <a:off x="6172200" y="1970276"/>
            <a:ext cx="533400" cy="612799"/>
          </a:xfrm>
          <a:prstGeom prst="straightConnector1">
            <a:avLst/>
          </a:prstGeom>
          <a:noFill/>
          <a:ln w="63500" algn="ctr">
            <a:solidFill>
              <a:schemeClr val="accent1"/>
            </a:solidFill>
            <a:round/>
            <a:headEnd/>
            <a:tailEnd type="triangle" w="lg" len="lg"/>
          </a:ln>
        </p:spPr>
      </p:cxnSp>
      <p:grpSp>
        <p:nvGrpSpPr>
          <p:cNvPr id="33" name="Group 32"/>
          <p:cNvGrpSpPr/>
          <p:nvPr/>
        </p:nvGrpSpPr>
        <p:grpSpPr>
          <a:xfrm>
            <a:off x="762000" y="4343400"/>
            <a:ext cx="1905000" cy="1371600"/>
            <a:chOff x="762000" y="4800600"/>
            <a:chExt cx="1905000" cy="1371600"/>
          </a:xfrm>
        </p:grpSpPr>
        <p:sp>
          <p:nvSpPr>
            <p:cNvPr id="77841" name="Oval 25"/>
            <p:cNvSpPr>
              <a:spLocks noChangeArrowheads="1"/>
            </p:cNvSpPr>
            <p:nvPr/>
          </p:nvSpPr>
          <p:spPr bwMode="auto">
            <a:xfrm>
              <a:off x="762000" y="4800600"/>
              <a:ext cx="1905000" cy="1371600"/>
            </a:xfrm>
            <a:prstGeom prst="ellipse">
              <a:avLst/>
            </a:prstGeom>
            <a:noFill/>
            <a:ln w="38100" algn="ctr">
              <a:solidFill>
                <a:schemeClr val="accent1"/>
              </a:solidFill>
              <a:round/>
              <a:headEnd/>
              <a:tailEnd/>
            </a:ln>
          </p:spPr>
          <p:txBody>
            <a:bodyPr/>
            <a:lstStyle/>
            <a:p>
              <a:endParaRPr lang="en-CA"/>
            </a:p>
          </p:txBody>
        </p:sp>
        <p:sp>
          <p:nvSpPr>
            <p:cNvPr id="77842" name="TextBox 26"/>
            <p:cNvSpPr txBox="1">
              <a:spLocks noChangeArrowheads="1"/>
            </p:cNvSpPr>
            <p:nvPr/>
          </p:nvSpPr>
          <p:spPr bwMode="auto">
            <a:xfrm>
              <a:off x="762000" y="4800600"/>
              <a:ext cx="1905000" cy="1292662"/>
            </a:xfrm>
            <a:prstGeom prst="rect">
              <a:avLst/>
            </a:prstGeom>
            <a:noFill/>
            <a:ln w="38100">
              <a:noFill/>
              <a:miter lim="800000"/>
              <a:headEnd/>
              <a:tailEnd/>
            </a:ln>
          </p:spPr>
          <p:txBody>
            <a:bodyPr>
              <a:spAutoFit/>
            </a:bodyPr>
            <a:lstStyle/>
            <a:p>
              <a:r>
                <a:rPr lang="en-CA" dirty="0">
                  <a:solidFill>
                    <a:schemeClr val="bg2"/>
                  </a:solidFill>
                </a:rPr>
                <a:t>Acute</a:t>
              </a:r>
            </a:p>
            <a:p>
              <a:pPr>
                <a:buFontTx/>
                <a:buChar char="-"/>
              </a:pPr>
              <a:r>
                <a:rPr lang="en-CA" sz="1400" dirty="0">
                  <a:solidFill>
                    <a:schemeClr val="bg2"/>
                  </a:solidFill>
                </a:rPr>
                <a:t>IL-6</a:t>
              </a:r>
            </a:p>
            <a:p>
              <a:pPr>
                <a:buFontTx/>
                <a:buChar char="-"/>
              </a:pPr>
              <a:r>
                <a:rPr lang="en-CA" sz="1400" dirty="0">
                  <a:solidFill>
                    <a:schemeClr val="bg2"/>
                  </a:solidFill>
                </a:rPr>
                <a:t>CRP</a:t>
              </a:r>
            </a:p>
            <a:p>
              <a:pPr>
                <a:buFontTx/>
                <a:buChar char="-"/>
              </a:pPr>
              <a:r>
                <a:rPr lang="en-CA" sz="1400" dirty="0">
                  <a:solidFill>
                    <a:schemeClr val="bg2"/>
                  </a:solidFill>
                </a:rPr>
                <a:t>PCT</a:t>
              </a:r>
            </a:p>
            <a:p>
              <a:endParaRPr lang="en-CA" sz="1200" dirty="0"/>
            </a:p>
          </p:txBody>
        </p:sp>
      </p:grpSp>
      <p:cxnSp>
        <p:nvCxnSpPr>
          <p:cNvPr id="77835" name="Straight Arrow Connector 27"/>
          <p:cNvCxnSpPr>
            <a:cxnSpLocks noChangeShapeType="1"/>
            <a:endCxn id="77843" idx="3"/>
          </p:cNvCxnSpPr>
          <p:nvPr/>
        </p:nvCxnSpPr>
        <p:spPr bwMode="auto">
          <a:xfrm flipV="1">
            <a:off x="2667000" y="4503738"/>
            <a:ext cx="762000" cy="606425"/>
          </a:xfrm>
          <a:prstGeom prst="straightConnector1">
            <a:avLst/>
          </a:prstGeom>
          <a:noFill/>
          <a:ln w="63500" algn="ctr">
            <a:solidFill>
              <a:schemeClr val="accent1"/>
            </a:solidFill>
            <a:round/>
            <a:headEnd/>
            <a:tailEnd type="triangle" w="lg" len="lg"/>
          </a:ln>
        </p:spPr>
      </p:cxnSp>
      <p:grpSp>
        <p:nvGrpSpPr>
          <p:cNvPr id="32" name="Group 31"/>
          <p:cNvGrpSpPr/>
          <p:nvPr/>
        </p:nvGrpSpPr>
        <p:grpSpPr>
          <a:xfrm>
            <a:off x="6858000" y="4495800"/>
            <a:ext cx="1905000" cy="1371600"/>
            <a:chOff x="6858000" y="4800600"/>
            <a:chExt cx="1905000" cy="1371600"/>
          </a:xfrm>
        </p:grpSpPr>
        <p:sp>
          <p:nvSpPr>
            <p:cNvPr id="77839" name="Oval 30"/>
            <p:cNvSpPr>
              <a:spLocks noChangeArrowheads="1"/>
            </p:cNvSpPr>
            <p:nvPr/>
          </p:nvSpPr>
          <p:spPr bwMode="auto">
            <a:xfrm>
              <a:off x="6858000" y="4800600"/>
              <a:ext cx="1905000" cy="1371600"/>
            </a:xfrm>
            <a:prstGeom prst="ellipse">
              <a:avLst/>
            </a:prstGeom>
            <a:solidFill>
              <a:srgbClr val="FFFFFF"/>
            </a:solidFill>
            <a:ln w="38100" algn="ctr">
              <a:solidFill>
                <a:schemeClr val="accent1"/>
              </a:solidFill>
              <a:round/>
              <a:headEnd/>
              <a:tailEnd/>
            </a:ln>
          </p:spPr>
          <p:txBody>
            <a:bodyPr/>
            <a:lstStyle/>
            <a:p>
              <a:endParaRPr lang="en-CA"/>
            </a:p>
          </p:txBody>
        </p:sp>
        <p:sp>
          <p:nvSpPr>
            <p:cNvPr id="77840" name="TextBox 31"/>
            <p:cNvSpPr txBox="1">
              <a:spLocks noChangeArrowheads="1"/>
            </p:cNvSpPr>
            <p:nvPr/>
          </p:nvSpPr>
          <p:spPr bwMode="auto">
            <a:xfrm>
              <a:off x="6858000" y="5029200"/>
              <a:ext cx="1905000" cy="677108"/>
            </a:xfrm>
            <a:prstGeom prst="rect">
              <a:avLst/>
            </a:prstGeom>
            <a:noFill/>
            <a:ln w="9525">
              <a:noFill/>
              <a:miter lim="800000"/>
              <a:headEnd/>
              <a:tailEnd/>
            </a:ln>
          </p:spPr>
          <p:txBody>
            <a:bodyPr>
              <a:spAutoFit/>
            </a:bodyPr>
            <a:lstStyle/>
            <a:p>
              <a:r>
                <a:rPr lang="en-CA">
                  <a:solidFill>
                    <a:schemeClr val="bg2"/>
                  </a:solidFill>
                </a:rPr>
                <a:t>Chronic</a:t>
              </a:r>
            </a:p>
            <a:p>
              <a:pPr>
                <a:buFontTx/>
                <a:buChar char="-"/>
              </a:pPr>
              <a:r>
                <a:rPr lang="en-CA" sz="1400">
                  <a:solidFill>
                    <a:schemeClr val="bg2"/>
                  </a:solidFill>
                </a:rPr>
                <a:t>Comorbid illness</a:t>
              </a:r>
              <a:endParaRPr lang="en-CA" sz="1200"/>
            </a:p>
          </p:txBody>
        </p:sp>
      </p:grpSp>
      <p:cxnSp>
        <p:nvCxnSpPr>
          <p:cNvPr id="77837" name="Straight Arrow Connector 32"/>
          <p:cNvCxnSpPr>
            <a:cxnSpLocks noChangeShapeType="1"/>
            <a:endCxn id="77843" idx="1"/>
          </p:cNvCxnSpPr>
          <p:nvPr/>
        </p:nvCxnSpPr>
        <p:spPr bwMode="auto">
          <a:xfrm rot="10800000">
            <a:off x="6172200" y="4503738"/>
            <a:ext cx="685800" cy="666750"/>
          </a:xfrm>
          <a:prstGeom prst="straightConnector1">
            <a:avLst/>
          </a:prstGeom>
          <a:noFill/>
          <a:ln w="63500" algn="ctr">
            <a:solidFill>
              <a:schemeClr val="accent1"/>
            </a:solidFill>
            <a:round/>
            <a:headEnd/>
            <a:tailEnd type="triangle" w="lg" len="lg"/>
          </a:ln>
        </p:spPr>
      </p:cxnSp>
      <p:sp>
        <p:nvSpPr>
          <p:cNvPr id="35" name="Rectangle 2"/>
          <p:cNvSpPr txBox="1">
            <a:spLocks noChangeArrowheads="1"/>
          </p:cNvSpPr>
          <p:nvPr/>
        </p:nvSpPr>
        <p:spPr>
          <a:xfrm>
            <a:off x="609600" y="152400"/>
            <a:ext cx="7772400" cy="1143000"/>
          </a:xfrm>
          <a:prstGeom prst="rect">
            <a:avLst/>
          </a:prstGeom>
        </p:spPr>
        <p:txBody>
          <a:bodyPr/>
          <a:lstStyle/>
          <a:p>
            <a:pPr>
              <a:defRPr/>
            </a:pPr>
            <a:r>
              <a:rPr lang="en-US" sz="2800" b="1" kern="0" dirty="0">
                <a:solidFill>
                  <a:schemeClr val="bg2"/>
                </a:solidFill>
                <a:ea typeface="+mj-ea"/>
                <a:cs typeface="+mj-cs"/>
              </a:rPr>
              <a:t>A Conceptual Model for </a:t>
            </a:r>
            <a:endParaRPr lang="en-US" sz="2800" b="1" kern="0" dirty="0" smtClean="0">
              <a:solidFill>
                <a:schemeClr val="bg2"/>
              </a:solidFill>
              <a:ea typeface="+mj-ea"/>
              <a:cs typeface="+mj-cs"/>
            </a:endParaRPr>
          </a:p>
          <a:p>
            <a:pPr>
              <a:defRPr/>
            </a:pPr>
            <a:r>
              <a:rPr lang="en-US" sz="2800" b="1" kern="0" dirty="0" smtClean="0">
                <a:solidFill>
                  <a:schemeClr val="bg2"/>
                </a:solidFill>
                <a:ea typeface="+mj-ea"/>
                <a:cs typeface="+mj-cs"/>
              </a:rPr>
              <a:t>Nutrition </a:t>
            </a:r>
            <a:r>
              <a:rPr lang="en-US" sz="2800" b="1" kern="0" dirty="0">
                <a:solidFill>
                  <a:schemeClr val="bg2"/>
                </a:solidFill>
                <a:ea typeface="+mj-ea"/>
                <a:cs typeface="+mj-cs"/>
              </a:rPr>
              <a:t>Risk Assessment in the Critically Ill</a:t>
            </a:r>
          </a:p>
        </p:txBody>
      </p:sp>
      <p:sp>
        <p:nvSpPr>
          <p:cNvPr id="25" name="TextBox 3"/>
          <p:cNvSpPr txBox="1">
            <a:spLocks noChangeArrowheads="1"/>
          </p:cNvSpPr>
          <p:nvPr/>
        </p:nvSpPr>
        <p:spPr bwMode="auto">
          <a:xfrm>
            <a:off x="1295400" y="5334000"/>
            <a:ext cx="6938150" cy="307777"/>
          </a:xfrm>
          <a:prstGeom prst="rect">
            <a:avLst/>
          </a:prstGeom>
          <a:noFill/>
          <a:ln w="9525">
            <a:noFill/>
            <a:miter lim="800000"/>
            <a:headEnd/>
            <a:tailEnd/>
          </a:ln>
        </p:spPr>
        <p:txBody>
          <a:bodyPr wrap="square">
            <a:spAutoFit/>
          </a:bodyPr>
          <a:lstStyle/>
          <a:p>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a:t>
            </a:r>
            <a:r>
              <a:rPr lang="en-US" sz="1400" b="1" dirty="0">
                <a:solidFill>
                  <a:srgbClr val="012B74"/>
                </a:solidFill>
                <a:latin typeface="Arial" pitchFamily="34" charset="0"/>
                <a:cs typeface="Arial" pitchFamily="34" charset="0"/>
              </a:rPr>
              <a:t>. 2011;15(6):</a:t>
            </a:r>
            <a:r>
              <a:rPr lang="en-US" sz="1400" b="1" dirty="0" smtClean="0">
                <a:solidFill>
                  <a:srgbClr val="012B74"/>
                </a:solidFill>
                <a:latin typeface="Arial" pitchFamily="34" charset="0"/>
                <a:cs typeface="Arial" pitchFamily="34" charset="0"/>
              </a:rPr>
              <a:t>R268.</a:t>
            </a:r>
            <a:endParaRPr lang="en-US" sz="1400" b="1" dirty="0">
              <a:solidFill>
                <a:srgbClr val="012B74"/>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76200"/>
            <a:ext cx="8305800" cy="1143000"/>
          </a:xfrm>
        </p:spPr>
        <p:txBody>
          <a:bodyPr/>
          <a:lstStyle/>
          <a:p>
            <a:r>
              <a:rPr lang="en-US" sz="2800" dirty="0" smtClean="0">
                <a:latin typeface="Calibri" pitchFamily="34" charset="0"/>
              </a:rPr>
              <a:t>The Development of the</a:t>
            </a:r>
            <a:r>
              <a:rPr lang="en-CA" sz="2800" dirty="0" smtClean="0">
                <a:latin typeface="Calibri" pitchFamily="34" charset="0"/>
              </a:rPr>
              <a:t> </a:t>
            </a:r>
            <a:r>
              <a:rPr lang="en-CA" sz="2800" dirty="0" err="1" smtClean="0">
                <a:latin typeface="Calibri" pitchFamily="34" charset="0"/>
              </a:rPr>
              <a:t>NUTrition</a:t>
            </a:r>
            <a:r>
              <a:rPr lang="en-CA" sz="2800" dirty="0" smtClean="0">
                <a:latin typeface="Calibri" pitchFamily="34" charset="0"/>
              </a:rPr>
              <a:t> Risk in the Critically ill Score (NUTRIC Score). </a:t>
            </a:r>
            <a:r>
              <a:rPr lang="en-US" sz="2800" dirty="0" smtClean="0">
                <a:latin typeface="Calibri" pitchFamily="34" charset="0"/>
              </a:rPr>
              <a:t> </a:t>
            </a:r>
          </a:p>
        </p:txBody>
      </p:sp>
      <p:graphicFrame>
        <p:nvGraphicFramePr>
          <p:cNvPr id="7" name="Table 6"/>
          <p:cNvGraphicFramePr>
            <a:graphicFrameLocks noGrp="1"/>
          </p:cNvGraphicFramePr>
          <p:nvPr/>
        </p:nvGraphicFramePr>
        <p:xfrm>
          <a:off x="2362200" y="762000"/>
          <a:ext cx="4648199" cy="4420656"/>
        </p:xfrm>
        <a:graphic>
          <a:graphicData uri="http://schemas.openxmlformats.org/drawingml/2006/table">
            <a:tbl>
              <a:tblPr/>
              <a:tblGrid>
                <a:gridCol w="2895600"/>
                <a:gridCol w="964449"/>
                <a:gridCol w="788150"/>
              </a:tblGrid>
              <a:tr h="246166">
                <a:tc>
                  <a:txBody>
                    <a:bodyPr/>
                    <a:lstStyle/>
                    <a:p>
                      <a:pPr>
                        <a:spcAft>
                          <a:spcPts val="0"/>
                        </a:spcAft>
                      </a:pPr>
                      <a:r>
                        <a:rPr lang="en-CA" sz="1400" dirty="0">
                          <a:solidFill>
                            <a:schemeClr val="bg2"/>
                          </a:solidFill>
                          <a:latin typeface="Arial"/>
                          <a:ea typeface="MS Mincho"/>
                          <a:cs typeface="Times New Roman"/>
                        </a:rPr>
                        <a:t>Variable</a:t>
                      </a:r>
                      <a:endParaRPr lang="en-CA" sz="1400" dirty="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CA" sz="1400">
                          <a:solidFill>
                            <a:schemeClr val="bg2"/>
                          </a:solidFill>
                          <a:latin typeface="Arial"/>
                          <a:ea typeface="MS Mincho"/>
                          <a:cs typeface="Times New Roman"/>
                        </a:rPr>
                        <a:t>Range</a:t>
                      </a:r>
                      <a:endParaRPr lang="en-CA" sz="140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400">
                          <a:solidFill>
                            <a:schemeClr val="bg2"/>
                          </a:solidFill>
                          <a:latin typeface="Arial"/>
                          <a:ea typeface="MS Mincho"/>
                          <a:cs typeface="Times New Roman"/>
                        </a:rPr>
                        <a:t>Points</a:t>
                      </a:r>
                      <a:endParaRPr lang="en-CA" sz="140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92">
                <a:tc>
                  <a:txBody>
                    <a:bodyPr/>
                    <a:lstStyle/>
                    <a:p>
                      <a:pPr>
                        <a:spcAft>
                          <a:spcPts val="0"/>
                        </a:spcAft>
                      </a:pPr>
                      <a:r>
                        <a:rPr lang="en-CA" sz="1400" dirty="0">
                          <a:solidFill>
                            <a:schemeClr val="bg2"/>
                          </a:solidFill>
                          <a:latin typeface="Arial"/>
                          <a:ea typeface="MS Mincho"/>
                          <a:cs typeface="Times New Roman"/>
                        </a:rPr>
                        <a:t>Age</a:t>
                      </a:r>
                      <a:endParaRPr lang="en-CA" sz="1400" dirty="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n-CA" sz="1400">
                          <a:solidFill>
                            <a:schemeClr val="bg2"/>
                          </a:solidFill>
                          <a:latin typeface="Arial"/>
                          <a:ea typeface="MS Mincho"/>
                          <a:cs typeface="Times New Roman"/>
                        </a:rPr>
                        <a:t>&lt;50</a:t>
                      </a:r>
                      <a:endParaRPr lang="en-CA" sz="140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50-&lt;75</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&gt;=75</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2</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dirty="0">
                          <a:solidFill>
                            <a:schemeClr val="bg2"/>
                          </a:solidFill>
                          <a:latin typeface="Arial"/>
                          <a:ea typeface="MS Mincho"/>
                          <a:cs typeface="Times New Roman"/>
                        </a:rPr>
                        <a:t>APACHE II</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&lt;15</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15-&lt;20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20-28</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2</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&gt;=28</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3</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dirty="0">
                          <a:solidFill>
                            <a:schemeClr val="bg2"/>
                          </a:solidFill>
                          <a:latin typeface="Arial"/>
                          <a:ea typeface="MS Mincho"/>
                          <a:cs typeface="Times New Roman"/>
                        </a:rPr>
                        <a:t>SOFA</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&lt;6</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6-&lt;10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&gt;=10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2</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dirty="0">
                          <a:solidFill>
                            <a:schemeClr val="bg2"/>
                          </a:solidFill>
                          <a:latin typeface="Arial"/>
                          <a:ea typeface="MS Mincho"/>
                          <a:cs typeface="Times New Roman"/>
                        </a:rPr>
                        <a:t># </a:t>
                      </a:r>
                      <a:r>
                        <a:rPr lang="en-CA" sz="1400" dirty="0" err="1">
                          <a:solidFill>
                            <a:schemeClr val="bg2"/>
                          </a:solidFill>
                          <a:latin typeface="Arial"/>
                          <a:ea typeface="MS Mincho"/>
                          <a:cs typeface="Times New Roman"/>
                        </a:rPr>
                        <a:t>Comorbidities</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0-1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dirty="0">
                          <a:solidFill>
                            <a:schemeClr val="bg2"/>
                          </a:solidFill>
                          <a:latin typeface="Arial"/>
                          <a:ea typeface="MS Mincho"/>
                          <a:cs typeface="Times New Roman"/>
                        </a:rPr>
                        <a:t>2+</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a:solidFill>
                            <a:schemeClr val="bg2"/>
                          </a:solidFill>
                          <a:latin typeface="Arial"/>
                          <a:ea typeface="MS Mincho"/>
                          <a:cs typeface="Times New Roman"/>
                        </a:rPr>
                        <a:t>Days from hospital to ICU admit</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dirty="0">
                          <a:solidFill>
                            <a:schemeClr val="bg2"/>
                          </a:solidFill>
                          <a:latin typeface="Arial"/>
                          <a:ea typeface="MS Mincho"/>
                          <a:cs typeface="Times New Roman"/>
                        </a:rPr>
                        <a:t>0-&lt;1</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dirty="0">
                          <a:solidFill>
                            <a:schemeClr val="bg2"/>
                          </a:solidFill>
                          <a:latin typeface="Arial"/>
                          <a:ea typeface="MS Mincho"/>
                          <a:cs typeface="Times New Roman"/>
                        </a:rPr>
                        <a:t>1+</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a:solidFill>
                            <a:schemeClr val="bg2"/>
                          </a:solidFill>
                          <a:latin typeface="Arial"/>
                          <a:ea typeface="MS Mincho"/>
                          <a:cs typeface="Times New Roman"/>
                        </a:rPr>
                        <a:t>1</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endParaRPr lang="en-CA" sz="1400" dirty="0">
                        <a:solidFill>
                          <a:schemeClr val="bg2"/>
                        </a:solidFill>
                        <a:latin typeface="Arial"/>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r>
                        <a:rPr lang="en-CA" sz="1400">
                          <a:solidFill>
                            <a:schemeClr val="bg2"/>
                          </a:solidFill>
                          <a:latin typeface="Arial"/>
                          <a:ea typeface="MS Mincho"/>
                          <a:cs typeface="Times New Roman"/>
                        </a:rPr>
                        <a:t>IL6</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dirty="0">
                          <a:solidFill>
                            <a:schemeClr val="bg2"/>
                          </a:solidFill>
                          <a:latin typeface="Arial"/>
                          <a:ea typeface="MS Mincho"/>
                          <a:cs typeface="Times New Roman"/>
                        </a:rPr>
                        <a:t>0-&lt;400</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c>
                  <a:txBody>
                    <a:bodyPr/>
                    <a:lstStyle/>
                    <a:p>
                      <a:pPr algn="ctr">
                        <a:spcAft>
                          <a:spcPts val="0"/>
                        </a:spcAft>
                      </a:pPr>
                      <a:r>
                        <a:rPr lang="en-CA" sz="1400" dirty="0">
                          <a:solidFill>
                            <a:schemeClr val="bg2"/>
                          </a:solidFill>
                          <a:latin typeface="Arial"/>
                          <a:ea typeface="MS Mincho"/>
                          <a:cs typeface="Times New Roman"/>
                        </a:rPr>
                        <a:t>0</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a:noFill/>
                    </a:lnB>
                  </a:tcPr>
                </a:tc>
              </a:tr>
              <a:tr h="205992">
                <a:tc>
                  <a:txBody>
                    <a:bodyPr/>
                    <a:lstStyle/>
                    <a:p>
                      <a:pPr>
                        <a:spcAft>
                          <a:spcPts val="0"/>
                        </a:spcAft>
                      </a:pPr>
                      <a:endParaRPr lang="en-CA" sz="1400">
                        <a:solidFill>
                          <a:schemeClr val="bg2"/>
                        </a:solidFill>
                        <a:latin typeface="Arial"/>
                        <a:ea typeface="MS Mincho"/>
                        <a:cs typeface="Times New Roman"/>
                      </a:endParaRPr>
                    </a:p>
                  </a:txBody>
                  <a:tcPr marL="6350" marR="6350" marT="6350" marB="0" anchor="b">
                    <a:lnL>
                      <a:noFill/>
                    </a:lnL>
                    <a:lnR>
                      <a:noFill/>
                    </a:lnR>
                    <a:lnT>
                      <a:noFill/>
                    </a:lnT>
                    <a:lnB>
                      <a:noFill/>
                    </a:lnB>
                  </a:tcPr>
                </a:tc>
                <a:tc>
                  <a:txBody>
                    <a:bodyPr/>
                    <a:lstStyle/>
                    <a:p>
                      <a:pPr>
                        <a:spcAft>
                          <a:spcPts val="0"/>
                        </a:spcAft>
                      </a:pPr>
                      <a:r>
                        <a:rPr lang="en-CA" sz="1400">
                          <a:solidFill>
                            <a:schemeClr val="bg2"/>
                          </a:solidFill>
                          <a:latin typeface="Arial"/>
                          <a:ea typeface="MS Mincho"/>
                          <a:cs typeface="Times New Roman"/>
                        </a:rPr>
                        <a:t>400+</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CA" sz="1400" dirty="0">
                          <a:solidFill>
                            <a:schemeClr val="bg2"/>
                          </a:solidFill>
                          <a:latin typeface="Arial"/>
                          <a:ea typeface="MS Mincho"/>
                          <a:cs typeface="Times New Roman"/>
                        </a:rPr>
                        <a:t>1</a:t>
                      </a:r>
                      <a:endParaRPr lang="en-CA" sz="1400" dirty="0">
                        <a:solidFill>
                          <a:schemeClr val="bg2"/>
                        </a:solidFill>
                        <a:latin typeface="Times New Roman"/>
                        <a:ea typeface="MS Mincho"/>
                        <a:cs typeface="Times New Roman"/>
                      </a:endParaRPr>
                    </a:p>
                  </a:txBody>
                  <a:tcPr marL="6350" marR="6350" marT="6350" marB="0" anchor="b">
                    <a:lnL>
                      <a:noFill/>
                    </a:lnL>
                    <a:lnR>
                      <a:noFill/>
                    </a:lnR>
                    <a:lnT>
                      <a:noFill/>
                    </a:lnT>
                    <a:lnB w="12700" cap="flat" cmpd="sng" algn="ctr">
                      <a:solidFill>
                        <a:srgbClr val="000000"/>
                      </a:solidFill>
                      <a:prstDash val="solid"/>
                      <a:round/>
                      <a:headEnd type="none" w="med" len="med"/>
                      <a:tailEnd type="none" w="med" len="med"/>
                    </a:lnB>
                  </a:tcPr>
                </a:tc>
              </a:tr>
              <a:tr h="205992">
                <a:tc>
                  <a:txBody>
                    <a:bodyPr/>
                    <a:lstStyle/>
                    <a:p>
                      <a:pPr>
                        <a:spcAft>
                          <a:spcPts val="0"/>
                        </a:spcAft>
                      </a:pPr>
                      <a:r>
                        <a:rPr lang="en-CA" sz="1400">
                          <a:solidFill>
                            <a:schemeClr val="bg2"/>
                          </a:solidFill>
                          <a:latin typeface="Arial"/>
                          <a:ea typeface="MS Mincho"/>
                          <a:cs typeface="Times New Roman"/>
                        </a:rPr>
                        <a:t>AUC</a:t>
                      </a:r>
                      <a:endParaRPr lang="en-CA" sz="1400">
                        <a:solidFill>
                          <a:schemeClr val="bg2"/>
                        </a:solidFill>
                        <a:latin typeface="Times New Roman"/>
                        <a:ea typeface="MS Mincho"/>
                        <a:cs typeface="Times New Roman"/>
                      </a:endParaRPr>
                    </a:p>
                  </a:txBody>
                  <a:tcPr marL="6350" marR="6350" marT="6350" marB="0" anchor="b">
                    <a:lnL>
                      <a:noFill/>
                    </a:lnL>
                    <a:lnR>
                      <a:noFill/>
                    </a:lnR>
                    <a:lnT>
                      <a:noFill/>
                    </a:lnT>
                    <a:lnB>
                      <a:noFill/>
                    </a:lnB>
                  </a:tcPr>
                </a:tc>
                <a:tc gridSpan="2">
                  <a:txBody>
                    <a:bodyPr/>
                    <a:lstStyle/>
                    <a:p>
                      <a:pPr algn="ctr">
                        <a:spcAft>
                          <a:spcPts val="0"/>
                        </a:spcAft>
                      </a:pPr>
                      <a:r>
                        <a:rPr lang="en-CA" sz="1400" dirty="0">
                          <a:solidFill>
                            <a:schemeClr val="bg2"/>
                          </a:solidFill>
                          <a:latin typeface="Arial"/>
                          <a:ea typeface="MS Mincho"/>
                          <a:cs typeface="Times New Roman"/>
                        </a:rPr>
                        <a:t>0.783</a:t>
                      </a:r>
                      <a:endParaRPr lang="en-CA" sz="1400" dirty="0">
                        <a:solidFill>
                          <a:schemeClr val="bg2"/>
                        </a:solidFill>
                        <a:latin typeface="Times New Roman"/>
                        <a:ea typeface="MS Mincho"/>
                        <a:cs typeface="Times New Roman"/>
                      </a:endParaRPr>
                    </a:p>
                  </a:txBody>
                  <a:tcPr marL="6350" marR="6350" marT="635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r>
            </a:tbl>
          </a:graphicData>
        </a:graphic>
      </p:graphicFrame>
      <p:sp>
        <p:nvSpPr>
          <p:cNvPr id="85064" name="TextBox 8"/>
          <p:cNvSpPr txBox="1">
            <a:spLocks noChangeArrowheads="1"/>
          </p:cNvSpPr>
          <p:nvPr/>
        </p:nvSpPr>
        <p:spPr bwMode="auto">
          <a:xfrm>
            <a:off x="228600" y="5181600"/>
            <a:ext cx="8915400" cy="584200"/>
          </a:xfrm>
          <a:prstGeom prst="rect">
            <a:avLst/>
          </a:prstGeom>
          <a:noFill/>
          <a:ln w="9525">
            <a:noFill/>
            <a:miter lim="800000"/>
            <a:headEnd/>
            <a:tailEnd/>
          </a:ln>
        </p:spPr>
        <p:txBody>
          <a:bodyPr>
            <a:spAutoFit/>
          </a:bodyPr>
          <a:lstStyle/>
          <a:p>
            <a:r>
              <a:rPr lang="en-CA" sz="1600" dirty="0">
                <a:solidFill>
                  <a:schemeClr val="bg2"/>
                </a:solidFill>
              </a:rPr>
              <a:t>BMI, CRP, PCT, weight loss, and oral intake were excluded because they were not significantly associated with mortality or their inclusion did not improve the fit of the final model.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2600"/>
            <a:ext cx="9144000" cy="758868"/>
          </a:xfrm>
        </p:spPr>
        <p:txBody>
          <a:bodyPr/>
          <a:lstStyle/>
          <a:p>
            <a:r>
              <a:rPr lang="en-CA" dirty="0"/>
              <a:t>Implementing the PEP uP Protocol in Critical Care Units in Canada:</a:t>
            </a:r>
            <a:r>
              <a:rPr lang="en-US" dirty="0"/>
              <a:t/>
            </a:r>
            <a:br>
              <a:rPr lang="en-US" dirty="0"/>
            </a:br>
            <a:r>
              <a:rPr lang="en-CA" dirty="0"/>
              <a:t>Results of a multicenter, quality improvement study </a:t>
            </a:r>
            <a:r>
              <a:rPr lang="en-US" dirty="0"/>
              <a:t/>
            </a:r>
            <a:br>
              <a:rPr lang="en-US" dirty="0"/>
            </a:br>
            <a:r>
              <a:rPr lang="en-CA" dirty="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182880" y="1188522"/>
            <a:ext cx="8778240" cy="4206240"/>
          </a:xfrm>
          <a:prstGeom prst="rect">
            <a:avLst/>
          </a:prstGeom>
          <a:ln w="6350">
            <a:solidFill>
              <a:srgbClr val="1AA4D5"/>
            </a:solidFill>
          </a:ln>
        </p:spPr>
      </p:pic>
      <p:sp>
        <p:nvSpPr>
          <p:cNvPr id="93186" name="Rectangle 2"/>
          <p:cNvSpPr>
            <a:spLocks noGrp="1" noChangeArrowheads="1"/>
          </p:cNvSpPr>
          <p:nvPr>
            <p:ph type="title"/>
          </p:nvPr>
        </p:nvSpPr>
        <p:spPr>
          <a:xfrm>
            <a:off x="0" y="171200"/>
            <a:ext cx="9144000" cy="1143000"/>
          </a:xfrm>
        </p:spPr>
        <p:txBody>
          <a:bodyPr/>
          <a:lstStyle/>
          <a:p>
            <a:pPr>
              <a:lnSpc>
                <a:spcPct val="85000"/>
              </a:lnSpc>
            </a:pPr>
            <a:r>
              <a:rPr lang="en-US" sz="3600" dirty="0"/>
              <a:t>High Nutrition Risk P</a:t>
            </a:r>
            <a:r>
              <a:rPr lang="en-US" sz="3600" dirty="0" smtClean="0"/>
              <a:t>atients Benefit </a:t>
            </a:r>
            <a:br>
              <a:rPr lang="en-US" sz="3600" dirty="0" smtClean="0"/>
            </a:br>
            <a:r>
              <a:rPr lang="en-US" sz="3600" dirty="0" smtClean="0"/>
              <a:t>from More </a:t>
            </a:r>
            <a:r>
              <a:rPr lang="en-US" sz="3600" dirty="0"/>
              <a:t>EN </a:t>
            </a:r>
            <a:r>
              <a:rPr lang="en-US" sz="3600" dirty="0" smtClean="0"/>
              <a:t>Whereas </a:t>
            </a:r>
            <a:r>
              <a:rPr lang="en-US" sz="3600" dirty="0"/>
              <a:t>Low Risk Do </a:t>
            </a:r>
            <a:r>
              <a:rPr lang="en-US" sz="3600" dirty="0" smtClean="0"/>
              <a:t>Not</a:t>
            </a:r>
            <a:endParaRPr lang="en-US" sz="3600" dirty="0"/>
          </a:p>
        </p:txBody>
      </p:sp>
      <p:sp>
        <p:nvSpPr>
          <p:cNvPr id="93189" name="TextBox 5"/>
          <p:cNvSpPr txBox="1">
            <a:spLocks noChangeArrowheads="1"/>
          </p:cNvSpPr>
          <p:nvPr/>
        </p:nvSpPr>
        <p:spPr bwMode="auto">
          <a:xfrm>
            <a:off x="2305050" y="1260763"/>
            <a:ext cx="4533900" cy="7315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pPr eaLnBrk="1" hangingPunct="1">
              <a:spcBef>
                <a:spcPts val="4200"/>
              </a:spcBef>
              <a:spcAft>
                <a:spcPts val="0"/>
              </a:spcAft>
              <a:buClr>
                <a:srgbClr val="012B74"/>
              </a:buClr>
              <a:defRPr/>
            </a:pPr>
            <a:r>
              <a:rPr lang="en-CA" sz="2000" b="1" dirty="0">
                <a:solidFill>
                  <a:srgbClr val="012B74"/>
                </a:solidFill>
                <a:latin typeface="Arial" pitchFamily="34" charset="0"/>
                <a:cs typeface="Arial" pitchFamily="34" charset="0"/>
              </a:rPr>
              <a:t>Interaction </a:t>
            </a:r>
            <a:r>
              <a:rPr lang="en-CA" sz="2000" b="1" dirty="0" smtClean="0">
                <a:solidFill>
                  <a:srgbClr val="012B74"/>
                </a:solidFill>
                <a:latin typeface="Arial" pitchFamily="34" charset="0"/>
                <a:cs typeface="Arial" pitchFamily="34" charset="0"/>
              </a:rPr>
              <a:t>Between NUTRIC Score and </a:t>
            </a:r>
            <a:r>
              <a:rPr lang="en-CA" sz="2000" b="1" dirty="0">
                <a:solidFill>
                  <a:srgbClr val="012B74"/>
                </a:solidFill>
                <a:latin typeface="Arial" pitchFamily="34" charset="0"/>
                <a:cs typeface="Arial" pitchFamily="34" charset="0"/>
              </a:rPr>
              <a:t>N</a:t>
            </a:r>
            <a:r>
              <a:rPr lang="en-CA" sz="2000" b="1" dirty="0" smtClean="0">
                <a:solidFill>
                  <a:srgbClr val="012B74"/>
                </a:solidFill>
                <a:latin typeface="Arial" pitchFamily="34" charset="0"/>
                <a:cs typeface="Arial" pitchFamily="34" charset="0"/>
              </a:rPr>
              <a:t>utritional </a:t>
            </a:r>
            <a:r>
              <a:rPr lang="en-CA" sz="2000" b="1" dirty="0">
                <a:solidFill>
                  <a:srgbClr val="012B74"/>
                </a:solidFill>
                <a:latin typeface="Arial" pitchFamily="34" charset="0"/>
                <a:cs typeface="Arial" pitchFamily="34" charset="0"/>
              </a:rPr>
              <a:t>A</a:t>
            </a:r>
            <a:r>
              <a:rPr lang="en-CA" sz="2000" b="1" dirty="0" smtClean="0">
                <a:solidFill>
                  <a:srgbClr val="012B74"/>
                </a:solidFill>
                <a:latin typeface="Arial" pitchFamily="34" charset="0"/>
                <a:cs typeface="Arial" pitchFamily="34" charset="0"/>
              </a:rPr>
              <a:t>dequacy </a:t>
            </a:r>
            <a:r>
              <a:rPr lang="en-CA" sz="2000" b="1" dirty="0">
                <a:solidFill>
                  <a:srgbClr val="012B74"/>
                </a:solidFill>
                <a:latin typeface="Arial" pitchFamily="34" charset="0"/>
                <a:cs typeface="Arial" pitchFamily="34" charset="0"/>
              </a:rPr>
              <a:t>(</a:t>
            </a:r>
            <a:r>
              <a:rPr lang="en-CA" sz="2000" b="1" dirty="0" smtClean="0">
                <a:solidFill>
                  <a:srgbClr val="012B74"/>
                </a:solidFill>
                <a:latin typeface="Arial" pitchFamily="34" charset="0"/>
                <a:cs typeface="Arial" pitchFamily="34" charset="0"/>
              </a:rPr>
              <a:t>n = 211</a:t>
            </a:r>
            <a:r>
              <a:rPr lang="en-CA" sz="2000" b="1" dirty="0">
                <a:solidFill>
                  <a:srgbClr val="012B74"/>
                </a:solidFill>
                <a:latin typeface="Arial" pitchFamily="34" charset="0"/>
                <a:cs typeface="Arial" pitchFamily="34" charset="0"/>
              </a:rPr>
              <a:t>)*</a:t>
            </a:r>
          </a:p>
        </p:txBody>
      </p:sp>
      <p:sp>
        <p:nvSpPr>
          <p:cNvPr id="93190" name="TextBox 6"/>
          <p:cNvSpPr txBox="1">
            <a:spLocks noChangeArrowheads="1"/>
          </p:cNvSpPr>
          <p:nvPr/>
        </p:nvSpPr>
        <p:spPr bwMode="auto">
          <a:xfrm>
            <a:off x="5562600" y="2607625"/>
            <a:ext cx="2895600" cy="307777"/>
          </a:xfrm>
          <a:prstGeom prst="rect">
            <a:avLst/>
          </a:prstGeom>
          <a:noFill/>
          <a:ln w="9525">
            <a:noFill/>
            <a:miter lim="800000"/>
            <a:headEnd/>
            <a:tailEnd/>
          </a:ln>
        </p:spPr>
        <p:txBody>
          <a:bodyPr wrap="square">
            <a:spAutoFit/>
          </a:bodyPr>
          <a:lstStyle/>
          <a:p>
            <a:r>
              <a:rPr lang="en-CA" sz="1400" i="1" dirty="0">
                <a:solidFill>
                  <a:srgbClr val="000000"/>
                </a:solidFill>
                <a:latin typeface="Arial" pitchFamily="34" charset="0"/>
                <a:cs typeface="Arial" pitchFamily="34" charset="0"/>
              </a:rPr>
              <a:t>p</a:t>
            </a:r>
            <a:r>
              <a:rPr lang="en-CA" sz="1400" i="1" dirty="0" smtClean="0">
                <a:solidFill>
                  <a:srgbClr val="000000"/>
                </a:solidFill>
                <a:latin typeface="Arial" pitchFamily="34" charset="0"/>
                <a:cs typeface="Arial" pitchFamily="34" charset="0"/>
              </a:rPr>
              <a:t>-value</a:t>
            </a:r>
            <a:r>
              <a:rPr lang="en-CA" sz="1400" dirty="0" smtClean="0">
                <a:solidFill>
                  <a:srgbClr val="000000"/>
                </a:solidFill>
                <a:latin typeface="Arial" pitchFamily="34" charset="0"/>
                <a:cs typeface="Arial" pitchFamily="34" charset="0"/>
              </a:rPr>
              <a:t> </a:t>
            </a:r>
            <a:r>
              <a:rPr lang="en-CA" sz="1400" dirty="0">
                <a:solidFill>
                  <a:srgbClr val="000000"/>
                </a:solidFill>
                <a:latin typeface="Arial" pitchFamily="34" charset="0"/>
                <a:cs typeface="Arial" pitchFamily="34" charset="0"/>
              </a:rPr>
              <a:t>for the </a:t>
            </a:r>
            <a:r>
              <a:rPr lang="en-CA" sz="1400" dirty="0" smtClean="0">
                <a:solidFill>
                  <a:srgbClr val="000000"/>
                </a:solidFill>
                <a:latin typeface="Arial" pitchFamily="34" charset="0"/>
                <a:cs typeface="Arial" pitchFamily="34" charset="0"/>
              </a:rPr>
              <a:t>interaction = 0.01 </a:t>
            </a:r>
            <a:endParaRPr lang="en-CA" sz="1400" dirty="0">
              <a:solidFill>
                <a:srgbClr val="000000"/>
              </a:solidFill>
              <a:latin typeface="Arial" pitchFamily="34" charset="0"/>
              <a:cs typeface="Arial" pitchFamily="34" charset="0"/>
            </a:endParaRPr>
          </a:p>
        </p:txBody>
      </p:sp>
      <p:sp>
        <p:nvSpPr>
          <p:cNvPr id="8" name="TextBox 3"/>
          <p:cNvSpPr txBox="1">
            <a:spLocks noChangeArrowheads="1"/>
          </p:cNvSpPr>
          <p:nvPr/>
        </p:nvSpPr>
        <p:spPr bwMode="auto">
          <a:xfrm>
            <a:off x="2129150" y="5406629"/>
            <a:ext cx="6938150" cy="307777"/>
          </a:xfrm>
          <a:prstGeom prst="rect">
            <a:avLst/>
          </a:prstGeom>
          <a:noFill/>
          <a:ln w="9525">
            <a:noFill/>
            <a:miter lim="800000"/>
            <a:headEnd/>
            <a:tailEnd/>
          </a:ln>
        </p:spPr>
        <p:txBody>
          <a:bodyPr wrap="square">
            <a:spAutoFit/>
          </a:bodyPr>
          <a:lstStyle/>
          <a:p>
            <a:pPr algn="r"/>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a:t>
            </a:r>
            <a:r>
              <a:rPr lang="en-US" sz="1400" b="1" dirty="0">
                <a:solidFill>
                  <a:srgbClr val="012B74"/>
                </a:solidFill>
                <a:latin typeface="Arial" pitchFamily="34" charset="0"/>
                <a:cs typeface="Arial" pitchFamily="34" charset="0"/>
              </a:rPr>
              <a:t>. 2011;15(6):</a:t>
            </a:r>
            <a:r>
              <a:rPr lang="en-US" sz="1400" b="1" dirty="0" smtClean="0">
                <a:solidFill>
                  <a:srgbClr val="012B74"/>
                </a:solidFill>
                <a:latin typeface="Arial" pitchFamily="34" charset="0"/>
                <a:cs typeface="Arial" pitchFamily="34" charset="0"/>
              </a:rPr>
              <a:t>R268.</a:t>
            </a:r>
            <a:endParaRPr lang="en-US" sz="1400" b="1" dirty="0">
              <a:solidFill>
                <a:srgbClr val="012B74"/>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035778" y="1335041"/>
            <a:ext cx="5072444" cy="3383280"/>
          </a:xfrm>
          <a:prstGeom prst="rect">
            <a:avLst/>
          </a:prstGeom>
          <a:ln w="6350">
            <a:solidFill>
              <a:srgbClr val="00B0F0"/>
            </a:solidFill>
          </a:ln>
        </p:spPr>
      </p:pic>
      <p:sp>
        <p:nvSpPr>
          <p:cNvPr id="13314" name="Title 1"/>
          <p:cNvSpPr>
            <a:spLocks noGrp="1"/>
          </p:cNvSpPr>
          <p:nvPr>
            <p:ph type="title" idx="4294967295"/>
          </p:nvPr>
        </p:nvSpPr>
        <p:spPr>
          <a:xfrm>
            <a:off x="0" y="172200"/>
            <a:ext cx="9144000" cy="1066800"/>
          </a:xfrm>
        </p:spPr>
        <p:txBody>
          <a:bodyPr/>
          <a:lstStyle/>
          <a:p>
            <a:pPr>
              <a:lnSpc>
                <a:spcPct val="85000"/>
              </a:lnSpc>
            </a:pPr>
            <a:r>
              <a:rPr lang="en-CA" sz="3800" dirty="0"/>
              <a:t>More (and Earlier) is Better </a:t>
            </a:r>
            <a:br>
              <a:rPr lang="en-CA" sz="3800" dirty="0"/>
            </a:br>
            <a:r>
              <a:rPr lang="en-CA" sz="3800" dirty="0" smtClean="0"/>
              <a:t>for </a:t>
            </a:r>
            <a:r>
              <a:rPr lang="en-CA" sz="3800" dirty="0"/>
              <a:t>High Risk Patients!</a:t>
            </a:r>
          </a:p>
        </p:txBody>
      </p:sp>
      <p:sp>
        <p:nvSpPr>
          <p:cNvPr id="13316" name="TextBox 4"/>
          <p:cNvSpPr txBox="1">
            <a:spLocks noChangeArrowheads="1"/>
          </p:cNvSpPr>
          <p:nvPr/>
        </p:nvSpPr>
        <p:spPr bwMode="auto">
          <a:xfrm>
            <a:off x="2971800" y="4870952"/>
            <a:ext cx="3200400" cy="7315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spAutoFit/>
          </a:bodyPr>
          <a:lstStyle/>
          <a:p>
            <a:r>
              <a:rPr lang="en-CA" sz="2000" b="1" dirty="0">
                <a:solidFill>
                  <a:srgbClr val="012B74"/>
                </a:solidFill>
                <a:latin typeface="Arial" pitchFamily="34" charset="0"/>
                <a:cs typeface="Arial" pitchFamily="34" charset="0"/>
              </a:rPr>
              <a:t>If you feed them (better!)</a:t>
            </a:r>
          </a:p>
          <a:p>
            <a:r>
              <a:rPr lang="en-CA" sz="2000" b="1" dirty="0">
                <a:solidFill>
                  <a:srgbClr val="012B74"/>
                </a:solidFill>
                <a:latin typeface="Arial" pitchFamily="34" charset="0"/>
                <a:cs typeface="Arial" pitchFamily="34" charset="0"/>
              </a:rPr>
              <a:t>They will leave (sooner!)</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82880" y="1647895"/>
            <a:ext cx="8778240" cy="3566160"/>
          </a:xfrm>
          <a:prstGeom prst="rect">
            <a:avLst/>
          </a:prstGeom>
          <a:solidFill>
            <a:srgbClr val="FFFFFF"/>
          </a:solidFill>
          <a:ln w="63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pic>
        <p:nvPicPr>
          <p:cNvPr id="4" name="Picture 3"/>
          <p:cNvPicPr>
            <a:picLocks/>
          </p:cNvPicPr>
          <p:nvPr/>
        </p:nvPicPr>
        <p:blipFill>
          <a:blip r:embed="rId4" cstate="print">
            <a:extLst>
              <a:ext uri="{28A0092B-C50C-407E-A947-70E740481C1C}">
                <a14:useLocalDpi xmlns="" xmlns:a14="http://schemas.microsoft.com/office/drawing/2010/main" val="0"/>
              </a:ext>
            </a:extLst>
          </a:blip>
          <a:stretch>
            <a:fillRect/>
          </a:stretch>
        </p:blipFill>
        <p:spPr>
          <a:xfrm>
            <a:off x="184660" y="1576484"/>
            <a:ext cx="8869680" cy="3657600"/>
          </a:xfrm>
          <a:prstGeom prst="rect">
            <a:avLst/>
          </a:prstGeom>
        </p:spPr>
      </p:pic>
      <p:sp>
        <p:nvSpPr>
          <p:cNvPr id="1027" name="Rectangle 5"/>
          <p:cNvSpPr>
            <a:spLocks noGrp="1" noChangeArrowheads="1"/>
          </p:cNvSpPr>
          <p:nvPr>
            <p:ph type="title" idx="4294967295"/>
          </p:nvPr>
        </p:nvSpPr>
        <p:spPr>
          <a:xfrm>
            <a:off x="1" y="169225"/>
            <a:ext cx="9144000" cy="616525"/>
          </a:xfrm>
        </p:spPr>
        <p:txBody>
          <a:bodyPr/>
          <a:lstStyle/>
          <a:p>
            <a:pPr>
              <a:lnSpc>
                <a:spcPct val="85000"/>
              </a:lnSpc>
            </a:pPr>
            <a:r>
              <a:rPr lang="en-US" sz="3800" dirty="0"/>
              <a:t>Failure Rate</a:t>
            </a:r>
          </a:p>
        </p:txBody>
      </p:sp>
      <p:sp>
        <p:nvSpPr>
          <p:cNvPr id="1029" name="TextBox 4"/>
          <p:cNvSpPr txBox="1">
            <a:spLocks noChangeArrowheads="1"/>
          </p:cNvSpPr>
          <p:nvPr/>
        </p:nvSpPr>
        <p:spPr bwMode="auto">
          <a:xfrm>
            <a:off x="2216420" y="5198425"/>
            <a:ext cx="6858000" cy="307777"/>
          </a:xfrm>
          <a:prstGeom prst="rect">
            <a:avLst/>
          </a:prstGeom>
          <a:noFill/>
          <a:ln w="9525">
            <a:noFill/>
            <a:miter lim="800000"/>
            <a:headEnd/>
            <a:tailEnd/>
          </a:ln>
        </p:spPr>
        <p:txBody>
          <a:bodyPr wrap="square">
            <a:spAutoFit/>
          </a:bodyPr>
          <a:lstStyle/>
          <a:p>
            <a:pPr algn="r"/>
            <a:r>
              <a:rPr lang="en-US" sz="1400" b="1" dirty="0" smtClean="0">
                <a:solidFill>
                  <a:srgbClr val="012B74"/>
                </a:solidFill>
                <a:latin typeface="Arial" pitchFamily="34" charset="0"/>
                <a:cs typeface="Arial" pitchFamily="34" charset="0"/>
              </a:rPr>
              <a:t>Heyland 2013 (in submission)</a:t>
            </a:r>
            <a:endParaRPr lang="en-US" sz="1400" b="1" dirty="0">
              <a:solidFill>
                <a:srgbClr val="012B74"/>
              </a:solidFill>
              <a:latin typeface="Arial" pitchFamily="34" charset="0"/>
              <a:cs typeface="Arial" pitchFamily="34" charset="0"/>
            </a:endParaRPr>
          </a:p>
        </p:txBody>
      </p:sp>
      <p:sp>
        <p:nvSpPr>
          <p:cNvPr id="2" name="Rectangle 1"/>
          <p:cNvSpPr/>
          <p:nvPr/>
        </p:nvSpPr>
        <p:spPr>
          <a:xfrm>
            <a:off x="1524000" y="833250"/>
            <a:ext cx="5943600" cy="73152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r>
              <a:rPr lang="en-US" sz="2000" b="1" dirty="0">
                <a:solidFill>
                  <a:srgbClr val="012B74"/>
                </a:solidFill>
                <a:latin typeface="Arial" pitchFamily="34" charset="0"/>
                <a:cs typeface="Arial" pitchFamily="34" charset="0"/>
              </a:rPr>
              <a:t>% </a:t>
            </a:r>
            <a:r>
              <a:rPr lang="en-US" sz="2000" b="1" dirty="0" smtClean="0">
                <a:solidFill>
                  <a:srgbClr val="012B74"/>
                </a:solidFill>
                <a:latin typeface="Arial" pitchFamily="34" charset="0"/>
                <a:cs typeface="Arial" pitchFamily="34" charset="0"/>
              </a:rPr>
              <a:t>high </a:t>
            </a:r>
            <a:r>
              <a:rPr lang="en-US" sz="2000" b="1" dirty="0">
                <a:solidFill>
                  <a:srgbClr val="012B74"/>
                </a:solidFill>
                <a:latin typeface="Arial" pitchFamily="34" charset="0"/>
                <a:cs typeface="Arial" pitchFamily="34" charset="0"/>
              </a:rPr>
              <a:t>risk patients who failed to meet minimal quality targets (80% overall energy adequacy) </a:t>
            </a:r>
          </a:p>
        </p:txBody>
      </p:sp>
      <p:sp>
        <p:nvSpPr>
          <p:cNvPr id="7" name="TextBox 4"/>
          <p:cNvSpPr txBox="1">
            <a:spLocks noChangeArrowheads="1"/>
          </p:cNvSpPr>
          <p:nvPr/>
        </p:nvSpPr>
        <p:spPr bwMode="auto">
          <a:xfrm>
            <a:off x="1713486" y="2248895"/>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75.6</a:t>
            </a:r>
            <a:endParaRPr lang="en-US" sz="1200" dirty="0">
              <a:solidFill>
                <a:schemeClr val="bg2"/>
              </a:solidFill>
              <a:latin typeface="Arial" pitchFamily="34" charset="0"/>
              <a:cs typeface="Arial" pitchFamily="34" charset="0"/>
            </a:endParaRPr>
          </a:p>
        </p:txBody>
      </p:sp>
      <p:sp>
        <p:nvSpPr>
          <p:cNvPr id="8" name="TextBox 4"/>
          <p:cNvSpPr txBox="1">
            <a:spLocks noChangeArrowheads="1"/>
          </p:cNvSpPr>
          <p:nvPr/>
        </p:nvSpPr>
        <p:spPr bwMode="auto">
          <a:xfrm>
            <a:off x="2792028" y="2176381"/>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78.1</a:t>
            </a:r>
            <a:endParaRPr lang="en-US" sz="1200" dirty="0">
              <a:solidFill>
                <a:schemeClr val="bg2"/>
              </a:solidFill>
              <a:latin typeface="Arial" pitchFamily="34" charset="0"/>
              <a:cs typeface="Arial" pitchFamily="34" charset="0"/>
            </a:endParaRPr>
          </a:p>
        </p:txBody>
      </p:sp>
      <p:sp>
        <p:nvSpPr>
          <p:cNvPr id="9" name="TextBox 4"/>
          <p:cNvSpPr txBox="1">
            <a:spLocks noChangeArrowheads="1"/>
          </p:cNvSpPr>
          <p:nvPr/>
        </p:nvSpPr>
        <p:spPr bwMode="auto">
          <a:xfrm>
            <a:off x="3890931" y="1833592"/>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91.2</a:t>
            </a:r>
            <a:endParaRPr lang="en-US" sz="1200" dirty="0">
              <a:solidFill>
                <a:schemeClr val="bg2"/>
              </a:solidFill>
              <a:latin typeface="Arial" pitchFamily="34" charset="0"/>
              <a:cs typeface="Arial" pitchFamily="34" charset="0"/>
            </a:endParaRPr>
          </a:p>
        </p:txBody>
      </p:sp>
      <p:sp>
        <p:nvSpPr>
          <p:cNvPr id="10" name="TextBox 4"/>
          <p:cNvSpPr txBox="1">
            <a:spLocks noChangeArrowheads="1"/>
          </p:cNvSpPr>
          <p:nvPr/>
        </p:nvSpPr>
        <p:spPr bwMode="auto">
          <a:xfrm>
            <a:off x="4992594" y="2257232"/>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75.1</a:t>
            </a:r>
            <a:endParaRPr lang="en-US" sz="1200" dirty="0">
              <a:solidFill>
                <a:schemeClr val="bg2"/>
              </a:solidFill>
              <a:latin typeface="Arial" pitchFamily="34" charset="0"/>
              <a:cs typeface="Arial" pitchFamily="34" charset="0"/>
            </a:endParaRPr>
          </a:p>
        </p:txBody>
      </p:sp>
      <p:sp>
        <p:nvSpPr>
          <p:cNvPr id="11" name="TextBox 4"/>
          <p:cNvSpPr txBox="1">
            <a:spLocks noChangeArrowheads="1"/>
          </p:cNvSpPr>
          <p:nvPr/>
        </p:nvSpPr>
        <p:spPr bwMode="auto">
          <a:xfrm>
            <a:off x="6084877" y="1932577"/>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87.0</a:t>
            </a:r>
            <a:endParaRPr lang="en-US" sz="1200" dirty="0">
              <a:solidFill>
                <a:schemeClr val="bg2"/>
              </a:solidFill>
              <a:latin typeface="Arial" pitchFamily="34" charset="0"/>
              <a:cs typeface="Arial" pitchFamily="34" charset="0"/>
            </a:endParaRPr>
          </a:p>
        </p:txBody>
      </p:sp>
      <p:sp>
        <p:nvSpPr>
          <p:cNvPr id="12" name="TextBox 4"/>
          <p:cNvSpPr txBox="1">
            <a:spLocks noChangeArrowheads="1"/>
          </p:cNvSpPr>
          <p:nvPr/>
        </p:nvSpPr>
        <p:spPr bwMode="auto">
          <a:xfrm>
            <a:off x="7180290" y="2397894"/>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69.8</a:t>
            </a:r>
            <a:endParaRPr lang="en-US" sz="1200" dirty="0">
              <a:solidFill>
                <a:schemeClr val="bg2"/>
              </a:solidFill>
              <a:latin typeface="Arial" pitchFamily="34" charset="0"/>
              <a:cs typeface="Arial" pitchFamily="34" charset="0"/>
            </a:endParaRPr>
          </a:p>
        </p:txBody>
      </p:sp>
      <p:sp>
        <p:nvSpPr>
          <p:cNvPr id="13" name="TextBox 4"/>
          <p:cNvSpPr txBox="1">
            <a:spLocks noChangeArrowheads="1"/>
          </p:cNvSpPr>
          <p:nvPr/>
        </p:nvSpPr>
        <p:spPr bwMode="auto">
          <a:xfrm>
            <a:off x="8274573" y="2124081"/>
            <a:ext cx="538956" cy="276999"/>
          </a:xfrm>
          <a:prstGeom prst="rect">
            <a:avLst/>
          </a:prstGeom>
          <a:noFill/>
          <a:ln w="9525">
            <a:noFill/>
            <a:miter lim="800000"/>
            <a:headEnd/>
            <a:tailEnd/>
          </a:ln>
        </p:spPr>
        <p:txBody>
          <a:bodyPr wrap="square">
            <a:spAutoFit/>
          </a:bodyPr>
          <a:lstStyle/>
          <a:p>
            <a:pPr algn="l"/>
            <a:r>
              <a:rPr lang="en-US" sz="1200" dirty="0" smtClean="0">
                <a:solidFill>
                  <a:schemeClr val="bg2"/>
                </a:solidFill>
                <a:latin typeface="Arial" pitchFamily="34" charset="0"/>
                <a:cs typeface="Arial" pitchFamily="34" charset="0"/>
              </a:rPr>
              <a:t>79.9</a:t>
            </a:r>
            <a:endParaRPr lang="en-US" sz="1200" dirty="0">
              <a:solidFill>
                <a:schemeClr val="bg2"/>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p:cNvSpPr txBox="1">
            <a:spLocks noChangeArrowheads="1"/>
          </p:cNvSpPr>
          <p:nvPr/>
        </p:nvSpPr>
        <p:spPr bwMode="auto">
          <a:xfrm>
            <a:off x="2286000" y="4876800"/>
            <a:ext cx="4572000" cy="707886"/>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spAutoFit/>
          </a:bodyPr>
          <a:lstStyle/>
          <a:p>
            <a:r>
              <a:rPr lang="en-CA" sz="2000" b="1" dirty="0">
                <a:solidFill>
                  <a:srgbClr val="012B74"/>
                </a:solidFill>
                <a:latin typeface="Arial" pitchFamily="34" charset="0"/>
                <a:cs typeface="Arial" pitchFamily="34" charset="0"/>
              </a:rPr>
              <a:t>The same thinking that got you into </a:t>
            </a:r>
            <a:br>
              <a:rPr lang="en-CA" sz="2000" b="1" dirty="0">
                <a:solidFill>
                  <a:srgbClr val="012B74"/>
                </a:solidFill>
                <a:latin typeface="Arial" pitchFamily="34" charset="0"/>
                <a:cs typeface="Arial" pitchFamily="34" charset="0"/>
              </a:rPr>
            </a:br>
            <a:r>
              <a:rPr lang="en-CA" sz="2000" b="1" dirty="0">
                <a:solidFill>
                  <a:srgbClr val="012B74"/>
                </a:solidFill>
                <a:latin typeface="Arial" pitchFamily="34" charset="0"/>
                <a:cs typeface="Arial" pitchFamily="34" charset="0"/>
              </a:rPr>
              <a:t>this mess won’t get you out of it!</a:t>
            </a:r>
          </a:p>
        </p:txBody>
      </p:sp>
      <p:sp>
        <p:nvSpPr>
          <p:cNvPr id="16386" name="Title 1"/>
          <p:cNvSpPr>
            <a:spLocks noGrp="1"/>
          </p:cNvSpPr>
          <p:nvPr>
            <p:ph type="title"/>
          </p:nvPr>
        </p:nvSpPr>
        <p:spPr>
          <a:xfrm>
            <a:off x="0" y="172200"/>
            <a:ext cx="9144000" cy="609600"/>
          </a:xfrm>
        </p:spPr>
        <p:txBody>
          <a:bodyPr/>
          <a:lstStyle/>
          <a:p>
            <a:pPr>
              <a:lnSpc>
                <a:spcPct val="85000"/>
              </a:lnSpc>
            </a:pPr>
            <a:r>
              <a:rPr lang="en-CA" sz="3800" dirty="0"/>
              <a:t>Can we do better?</a:t>
            </a:r>
          </a:p>
        </p:txBody>
      </p:sp>
      <p:pic>
        <p:nvPicPr>
          <p:cNvPr id="16388" name="Picture 4" descr="think_outside_the_box_by_neho.jpg"/>
          <p:cNvPicPr>
            <a:picLocks noChangeAspect="1"/>
          </p:cNvPicPr>
          <p:nvPr/>
        </p:nvPicPr>
        <p:blipFill>
          <a:blip r:embed="rId4" cstate="print"/>
          <a:srcRect/>
          <a:stretch>
            <a:fillRect/>
          </a:stretch>
        </p:blipFill>
        <p:spPr bwMode="auto">
          <a:xfrm>
            <a:off x="2023732" y="797625"/>
            <a:ext cx="5096537" cy="3931920"/>
          </a:xfrm>
          <a:prstGeom prst="rect">
            <a:avLst/>
          </a:prstGeom>
          <a:noFill/>
          <a:ln w="6350">
            <a:solidFill>
              <a:srgbClr val="1AA4D5"/>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60373" y="1319150"/>
            <a:ext cx="9052560" cy="3657600"/>
          </a:xfrm>
        </p:spPr>
        <p:txBody>
          <a:bodyPr anchor="ctr" anchorCtr="0"/>
          <a:lstStyle/>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Different feeding options based on hemodynamic </a:t>
            </a:r>
            <a:r>
              <a:rPr lang="en-US" sz="1800" kern="1200" dirty="0" smtClean="0">
                <a:solidFill>
                  <a:schemeClr val="bg2"/>
                </a:solidFill>
                <a:latin typeface="Arial" pitchFamily="34" charset="0"/>
                <a:cs typeface="Arial" pitchFamily="34" charset="0"/>
              </a:rPr>
              <a:t>stability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and suitability for high </a:t>
            </a:r>
            <a:r>
              <a:rPr lang="en-US" sz="1800" kern="1200" dirty="0">
                <a:solidFill>
                  <a:schemeClr val="bg2"/>
                </a:solidFill>
                <a:latin typeface="Arial" pitchFamily="34" charset="0"/>
                <a:cs typeface="Arial" pitchFamily="34" charset="0"/>
              </a:rPr>
              <a:t>volume </a:t>
            </a:r>
            <a:r>
              <a:rPr lang="en-US" sz="1800" kern="1200" dirty="0" err="1">
                <a:solidFill>
                  <a:schemeClr val="bg2"/>
                </a:solidFill>
                <a:latin typeface="Arial" pitchFamily="34" charset="0"/>
                <a:cs typeface="Arial" pitchFamily="34" charset="0"/>
              </a:rPr>
              <a:t>intragastric</a:t>
            </a:r>
            <a:r>
              <a:rPr lang="en-US" sz="1800" kern="1200" dirty="0">
                <a:solidFill>
                  <a:schemeClr val="bg2"/>
                </a:solidFill>
                <a:latin typeface="Arial" pitchFamily="34" charset="0"/>
                <a:cs typeface="Arial" pitchFamily="34" charset="0"/>
              </a:rPr>
              <a:t> feeds.</a:t>
            </a: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In select patients, we start the EN </a:t>
            </a:r>
            <a:r>
              <a:rPr lang="en-US" sz="1800" kern="1200" dirty="0" smtClean="0">
                <a:solidFill>
                  <a:schemeClr val="bg2"/>
                </a:solidFill>
                <a:latin typeface="Arial" pitchFamily="34" charset="0"/>
                <a:cs typeface="Arial" pitchFamily="34" charset="0"/>
              </a:rPr>
              <a:t>immediately at </a:t>
            </a:r>
            <a:r>
              <a:rPr lang="en-US" sz="1800" kern="1200" dirty="0">
                <a:solidFill>
                  <a:schemeClr val="bg2"/>
                </a:solidFill>
                <a:latin typeface="Arial" pitchFamily="34" charset="0"/>
                <a:cs typeface="Arial" pitchFamily="34" charset="0"/>
              </a:rPr>
              <a:t>goal </a:t>
            </a:r>
            <a:r>
              <a:rPr lang="en-US" sz="1800" kern="1200" dirty="0" smtClean="0">
                <a:solidFill>
                  <a:schemeClr val="bg2"/>
                </a:solidFill>
                <a:latin typeface="Arial" pitchFamily="34" charset="0"/>
                <a:cs typeface="Arial" pitchFamily="34" charset="0"/>
              </a:rPr>
              <a:t>rate</a:t>
            </a:r>
            <a:r>
              <a:rPr lang="en-US" sz="1800" kern="1200" dirty="0">
                <a:solidFill>
                  <a:schemeClr val="bg2"/>
                </a:solidFill>
                <a:latin typeface="Arial" pitchFamily="34" charset="0"/>
                <a:cs typeface="Arial" pitchFamily="34" charset="0"/>
              </a:rPr>
              <a:t>, </a:t>
            </a:r>
            <a:r>
              <a:rPr lang="en-US" sz="1800" kern="1200" dirty="0" smtClean="0">
                <a:solidFill>
                  <a:schemeClr val="bg2"/>
                </a:solidFill>
                <a:latin typeface="Arial" pitchFamily="34" charset="0"/>
                <a:cs typeface="Arial" pitchFamily="34" charset="0"/>
              </a:rPr>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not </a:t>
            </a:r>
            <a:r>
              <a:rPr lang="en-US" sz="1800" kern="1200" dirty="0">
                <a:solidFill>
                  <a:schemeClr val="bg2"/>
                </a:solidFill>
                <a:latin typeface="Arial" pitchFamily="34" charset="0"/>
                <a:cs typeface="Arial" pitchFamily="34" charset="0"/>
              </a:rPr>
              <a:t>at 25 ml/hr.</a:t>
            </a: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We target a 24 hour volume of EN rather than an </a:t>
            </a:r>
            <a:r>
              <a:rPr lang="en-US" sz="1800" kern="1200" dirty="0" smtClean="0">
                <a:solidFill>
                  <a:schemeClr val="bg2"/>
                </a:solidFill>
                <a:latin typeface="Arial" pitchFamily="34" charset="0"/>
                <a:cs typeface="Arial" pitchFamily="34" charset="0"/>
              </a:rPr>
              <a:t>hourly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rate </a:t>
            </a:r>
            <a:r>
              <a:rPr lang="en-US" sz="1800" kern="1200" dirty="0">
                <a:solidFill>
                  <a:schemeClr val="bg2"/>
                </a:solidFill>
                <a:latin typeface="Arial" pitchFamily="34" charset="0"/>
                <a:cs typeface="Arial" pitchFamily="34" charset="0"/>
              </a:rPr>
              <a:t>and provide the nurse with the latitude </a:t>
            </a:r>
            <a:r>
              <a:rPr lang="en-US" sz="1800" kern="1200" dirty="0" smtClean="0">
                <a:solidFill>
                  <a:schemeClr val="bg2"/>
                </a:solidFill>
                <a:latin typeface="Arial" pitchFamily="34" charset="0"/>
                <a:cs typeface="Arial" pitchFamily="34" charset="0"/>
              </a:rPr>
              <a:t>to </a:t>
            </a:r>
            <a:r>
              <a:rPr lang="en-US" sz="1800" kern="1200" dirty="0">
                <a:solidFill>
                  <a:schemeClr val="bg2"/>
                </a:solidFill>
                <a:latin typeface="Arial" pitchFamily="34" charset="0"/>
                <a:cs typeface="Arial" pitchFamily="34" charset="0"/>
              </a:rPr>
              <a:t>increase </a:t>
            </a:r>
            <a:r>
              <a:rPr lang="en-US" sz="1800" kern="1200" dirty="0" smtClean="0">
                <a:solidFill>
                  <a:schemeClr val="bg2"/>
                </a:solidFill>
                <a:latin typeface="Arial" pitchFamily="34" charset="0"/>
                <a:cs typeface="Arial" pitchFamily="34" charset="0"/>
              </a:rPr>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the </a:t>
            </a:r>
            <a:r>
              <a:rPr lang="en-US" sz="1800" kern="1200" dirty="0">
                <a:solidFill>
                  <a:schemeClr val="bg2"/>
                </a:solidFill>
                <a:latin typeface="Arial" pitchFamily="34" charset="0"/>
                <a:cs typeface="Arial" pitchFamily="34" charset="0"/>
              </a:rPr>
              <a:t>hourly rate to make up the 24 hour volume.</a:t>
            </a: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Start with a semi elemental solution, progress to </a:t>
            </a:r>
            <a:r>
              <a:rPr lang="en-US" sz="1800" kern="1200" dirty="0" smtClean="0">
                <a:solidFill>
                  <a:schemeClr val="bg2"/>
                </a:solidFill>
                <a:latin typeface="Arial" pitchFamily="34" charset="0"/>
                <a:cs typeface="Arial" pitchFamily="34" charset="0"/>
              </a:rPr>
              <a:t>polymeric.</a:t>
            </a:r>
            <a:endParaRPr lang="en-US" sz="1800" kern="1200" dirty="0">
              <a:solidFill>
                <a:schemeClr val="bg2"/>
              </a:solidFill>
              <a:latin typeface="Arial" pitchFamily="34" charset="0"/>
              <a:cs typeface="Arial" pitchFamily="34" charset="0"/>
            </a:endParaRP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Tolerate higher </a:t>
            </a:r>
            <a:r>
              <a:rPr lang="en-US" sz="1800" kern="1200" dirty="0" smtClean="0">
                <a:solidFill>
                  <a:schemeClr val="bg2"/>
                </a:solidFill>
                <a:latin typeface="Arial" pitchFamily="34" charset="0"/>
                <a:cs typeface="Arial" pitchFamily="34" charset="0"/>
              </a:rPr>
              <a:t>GRV* </a:t>
            </a:r>
            <a:r>
              <a:rPr lang="en-US" sz="1800" kern="1200" dirty="0">
                <a:solidFill>
                  <a:schemeClr val="bg2"/>
                </a:solidFill>
                <a:latin typeface="Arial" pitchFamily="34" charset="0"/>
                <a:cs typeface="Arial" pitchFamily="34" charset="0"/>
              </a:rPr>
              <a:t>threshold (300 ml or more</a:t>
            </a:r>
            <a:r>
              <a:rPr lang="en-US" sz="1800" kern="1200" dirty="0" smtClean="0">
                <a:solidFill>
                  <a:schemeClr val="bg2"/>
                </a:solidFill>
                <a:latin typeface="Arial" pitchFamily="34" charset="0"/>
                <a:cs typeface="Arial" pitchFamily="34" charset="0"/>
              </a:rPr>
              <a:t>).</a:t>
            </a:r>
            <a:endParaRPr lang="en-US" sz="1800" kern="1200" dirty="0">
              <a:solidFill>
                <a:schemeClr val="bg2"/>
              </a:solidFill>
              <a:latin typeface="Arial" pitchFamily="34" charset="0"/>
              <a:cs typeface="Arial" pitchFamily="34" charset="0"/>
            </a:endParaRPr>
          </a:p>
          <a:p>
            <a:pPr marL="166688" indent="-166688" eaLnBrk="1" hangingPunct="1">
              <a:spcBef>
                <a:spcPts val="600"/>
              </a:spcBef>
              <a:spcAft>
                <a:spcPts val="0"/>
              </a:spcAft>
              <a:buClr>
                <a:srgbClr val="012B74"/>
              </a:buClr>
              <a:buFont typeface="Wingdings 2" pitchFamily="18" charset="2"/>
              <a:buChar char=""/>
              <a:defRPr/>
            </a:pPr>
            <a:r>
              <a:rPr lang="en-US" sz="1800" kern="1200" dirty="0">
                <a:solidFill>
                  <a:schemeClr val="bg2"/>
                </a:solidFill>
                <a:latin typeface="Arial" pitchFamily="34" charset="0"/>
                <a:cs typeface="Arial" pitchFamily="34" charset="0"/>
              </a:rPr>
              <a:t>Motility agents and protein supplements are started </a:t>
            </a:r>
            <a:r>
              <a:rPr lang="en-US" sz="1800" kern="1200" dirty="0" smtClean="0">
                <a:solidFill>
                  <a:schemeClr val="bg2"/>
                </a:solidFill>
                <a:latin typeface="Arial" pitchFamily="34" charset="0"/>
                <a:cs typeface="Arial" pitchFamily="34" charset="0"/>
              </a:rPr>
              <a:t/>
            </a:r>
            <a:br>
              <a:rPr lang="en-US" sz="1800" kern="1200" dirty="0" smtClean="0">
                <a:solidFill>
                  <a:schemeClr val="bg2"/>
                </a:solidFill>
                <a:latin typeface="Arial" pitchFamily="34" charset="0"/>
                <a:cs typeface="Arial" pitchFamily="34" charset="0"/>
              </a:rPr>
            </a:br>
            <a:r>
              <a:rPr lang="en-US" sz="1800" kern="1200" dirty="0" smtClean="0">
                <a:solidFill>
                  <a:schemeClr val="bg2"/>
                </a:solidFill>
                <a:latin typeface="Arial" pitchFamily="34" charset="0"/>
                <a:cs typeface="Arial" pitchFamily="34" charset="0"/>
              </a:rPr>
              <a:t>immediately, rather </a:t>
            </a:r>
            <a:r>
              <a:rPr lang="en-US" sz="1800" kern="1200" dirty="0">
                <a:solidFill>
                  <a:schemeClr val="bg2"/>
                </a:solidFill>
                <a:latin typeface="Arial" pitchFamily="34" charset="0"/>
                <a:cs typeface="Arial" pitchFamily="34" charset="0"/>
              </a:rPr>
              <a:t>than started when there is a problem.</a:t>
            </a:r>
          </a:p>
        </p:txBody>
      </p:sp>
      <p:sp>
        <p:nvSpPr>
          <p:cNvPr id="17411" name="Rectangle 4"/>
          <p:cNvSpPr>
            <a:spLocks noGrp="1" noChangeArrowheads="1"/>
          </p:cNvSpPr>
          <p:nvPr>
            <p:ph type="title" idx="4294967295"/>
          </p:nvPr>
        </p:nvSpPr>
        <p:spPr>
          <a:xfrm>
            <a:off x="0" y="164275"/>
            <a:ext cx="9144000" cy="814450"/>
          </a:xfrm>
        </p:spPr>
        <p:txBody>
          <a:bodyPr/>
          <a:lstStyle/>
          <a:p>
            <a:pPr>
              <a:lnSpc>
                <a:spcPct val="85000"/>
              </a:lnSpc>
            </a:pPr>
            <a:r>
              <a:rPr lang="en-US" sz="3000" dirty="0"/>
              <a:t>The Efficacy of Enhanced </a:t>
            </a:r>
            <a:r>
              <a:rPr lang="en-US" sz="3000" u="sng" dirty="0"/>
              <a:t>P</a:t>
            </a:r>
            <a:r>
              <a:rPr lang="en-US" sz="3000" dirty="0"/>
              <a:t>rotein-</a:t>
            </a:r>
            <a:r>
              <a:rPr lang="en-US" sz="3000" u="sng" dirty="0"/>
              <a:t>E</a:t>
            </a:r>
            <a:r>
              <a:rPr lang="en-US" sz="3000" dirty="0"/>
              <a:t>nergy </a:t>
            </a:r>
            <a:r>
              <a:rPr lang="en-US" sz="3000" u="sng" dirty="0" smtClean="0"/>
              <a:t>P</a:t>
            </a:r>
            <a:r>
              <a:rPr lang="en-US" sz="3000" dirty="0" smtClean="0"/>
              <a:t>rovision </a:t>
            </a:r>
            <a:br>
              <a:rPr lang="en-US" sz="3000" dirty="0" smtClean="0"/>
            </a:br>
            <a:r>
              <a:rPr lang="en-US" sz="3000" dirty="0" smtClean="0"/>
              <a:t>via </a:t>
            </a:r>
            <a:r>
              <a:rPr lang="en-US" sz="3000" dirty="0"/>
              <a:t>the Enteral Ro</a:t>
            </a:r>
            <a:r>
              <a:rPr lang="en-US" sz="3000" u="sng" dirty="0"/>
              <a:t>u</a:t>
            </a:r>
            <a:r>
              <a:rPr lang="en-US" sz="3000" dirty="0"/>
              <a:t>te in </a:t>
            </a:r>
            <a:r>
              <a:rPr lang="en-US" sz="3000" dirty="0" smtClean="0"/>
              <a:t>Critically Ill </a:t>
            </a:r>
            <a:r>
              <a:rPr lang="en-US" sz="3000" u="sng" dirty="0" smtClean="0"/>
              <a:t>P</a:t>
            </a:r>
            <a:r>
              <a:rPr lang="en-US" sz="3000" dirty="0" smtClean="0"/>
              <a:t>atients: </a:t>
            </a:r>
            <a:br>
              <a:rPr lang="en-US" sz="3000" dirty="0" smtClean="0"/>
            </a:br>
            <a:r>
              <a:rPr lang="en-US" sz="3000" dirty="0" smtClean="0"/>
              <a:t>The </a:t>
            </a:r>
            <a:r>
              <a:rPr lang="en-US" sz="3000" dirty="0"/>
              <a:t>PEP </a:t>
            </a:r>
            <a:r>
              <a:rPr lang="en-US" sz="3000" dirty="0" err="1"/>
              <a:t>u</a:t>
            </a:r>
            <a:r>
              <a:rPr lang="en-US" sz="3000" dirty="0" err="1" smtClean="0"/>
              <a:t>P</a:t>
            </a:r>
            <a:r>
              <a:rPr lang="en-US" sz="3000" dirty="0" smtClean="0"/>
              <a:t> </a:t>
            </a:r>
            <a:r>
              <a:rPr lang="en-US" sz="3000" dirty="0"/>
              <a:t>Protocol!</a:t>
            </a:r>
          </a:p>
        </p:txBody>
      </p:sp>
      <p:sp>
        <p:nvSpPr>
          <p:cNvPr id="17412" name="Text Box 5"/>
          <p:cNvSpPr txBox="1">
            <a:spLocks noChangeArrowheads="1"/>
          </p:cNvSpPr>
          <p:nvPr/>
        </p:nvSpPr>
        <p:spPr bwMode="auto">
          <a:xfrm>
            <a:off x="1577340" y="4983480"/>
            <a:ext cx="5989320" cy="411480"/>
          </a:xfrm>
          <a:prstGeom prst="rect">
            <a:avLst/>
          </a:prstGeom>
          <a:solidFill>
            <a:srgbClr val="1AA4D5"/>
          </a:solidFill>
          <a:ln w="12700">
            <a:noFill/>
            <a:miter lim="800000"/>
            <a:headEnd type="none" w="sm" len="sm"/>
            <a:tailEnd type="none" w="sm" len="sm"/>
          </a:ln>
          <a:effectLst/>
          <a:scene3d>
            <a:camera prst="orthographicFront">
              <a:rot lat="0" lon="0" rev="0"/>
            </a:camera>
            <a:lightRig rig="chilly" dir="t">
              <a:rot lat="0" lon="0" rev="18480000"/>
            </a:lightRig>
          </a:scene3d>
          <a:sp3d prstMaterial="clear">
            <a:bevelT h="63500"/>
          </a:sp3d>
        </p:spPr>
        <p:txBody>
          <a:bodyPr anchor="ctr" anchorCtr="0">
            <a:noAutofit/>
          </a:bodyPr>
          <a:lstStyle/>
          <a:p>
            <a:pPr>
              <a:spcBef>
                <a:spcPct val="50000"/>
              </a:spcBef>
            </a:pPr>
            <a:r>
              <a:rPr lang="en-US" sz="2000" b="1" dirty="0">
                <a:solidFill>
                  <a:srgbClr val="012B74"/>
                </a:solidFill>
                <a:latin typeface="Arial" pitchFamily="34" charset="0"/>
                <a:cs typeface="Arial" pitchFamily="34" charset="0"/>
              </a:rPr>
              <a:t>A major paradigm shift in how we feed </a:t>
            </a:r>
            <a:r>
              <a:rPr lang="en-US" sz="2000" b="1" dirty="0" err="1">
                <a:solidFill>
                  <a:srgbClr val="012B74"/>
                </a:solidFill>
                <a:latin typeface="Arial" pitchFamily="34" charset="0"/>
                <a:cs typeface="Arial" pitchFamily="34" charset="0"/>
              </a:rPr>
              <a:t>enterally</a:t>
            </a:r>
            <a:endParaRPr lang="en-US" sz="2000" b="1" dirty="0">
              <a:solidFill>
                <a:srgbClr val="012B74"/>
              </a:solidFill>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88875" y="1801289"/>
            <a:ext cx="2468880" cy="2693322"/>
          </a:xfrm>
          <a:prstGeom prst="rect">
            <a:avLst/>
          </a:prstGeom>
          <a:ln w="6350">
            <a:solidFill>
              <a:srgbClr val="1AA4D5"/>
            </a:solidFill>
          </a:ln>
          <a:effectLst/>
        </p:spPr>
      </p:pic>
      <p:sp>
        <p:nvSpPr>
          <p:cNvPr id="7" name="TextBox 3"/>
          <p:cNvSpPr txBox="1">
            <a:spLocks noChangeArrowheads="1"/>
          </p:cNvSpPr>
          <p:nvPr/>
        </p:nvSpPr>
        <p:spPr bwMode="auto">
          <a:xfrm>
            <a:off x="2126480" y="5404104"/>
            <a:ext cx="6938150" cy="307777"/>
          </a:xfrm>
          <a:prstGeom prst="rect">
            <a:avLst/>
          </a:prstGeom>
          <a:noFill/>
          <a:ln w="9525">
            <a:noFill/>
            <a:miter lim="800000"/>
            <a:headEnd/>
            <a:tailEnd/>
          </a:ln>
        </p:spPr>
        <p:txBody>
          <a:bodyPr wrap="square">
            <a:spAutoFit/>
          </a:bodyPr>
          <a:lstStyle/>
          <a:p>
            <a:pPr algn="r"/>
            <a:r>
              <a:rPr lang="en-US" sz="1400" b="1" dirty="0" err="1" smtClean="0">
                <a:solidFill>
                  <a:srgbClr val="012B74"/>
                </a:solidFill>
                <a:latin typeface="Arial" pitchFamily="34" charset="0"/>
                <a:cs typeface="Arial" pitchFamily="34" charset="0"/>
              </a:rPr>
              <a:t>Heyland</a:t>
            </a:r>
            <a:r>
              <a:rPr lang="en-US" sz="1400" b="1" dirty="0" smtClean="0">
                <a:solidFill>
                  <a:srgbClr val="012B74"/>
                </a:solidFill>
                <a:latin typeface="Arial" pitchFamily="34" charset="0"/>
                <a:cs typeface="Arial" pitchFamily="34" charset="0"/>
              </a:rPr>
              <a:t> DK, et al. </a:t>
            </a:r>
            <a:r>
              <a:rPr lang="en-US" sz="1400" b="1" i="1" dirty="0" err="1" smtClean="0">
                <a:solidFill>
                  <a:srgbClr val="012B74"/>
                </a:solidFill>
                <a:latin typeface="Arial" pitchFamily="34" charset="0"/>
                <a:cs typeface="Arial" pitchFamily="34" charset="0"/>
              </a:rPr>
              <a:t>Crit</a:t>
            </a:r>
            <a:r>
              <a:rPr lang="en-US" sz="1400" b="1" i="1" dirty="0" smtClean="0">
                <a:solidFill>
                  <a:srgbClr val="012B74"/>
                </a:solidFill>
                <a:latin typeface="Arial" pitchFamily="34" charset="0"/>
                <a:cs typeface="Arial" pitchFamily="34" charset="0"/>
              </a:rPr>
              <a:t> Care</a:t>
            </a:r>
            <a:r>
              <a:rPr lang="en-US" sz="1400" b="1" dirty="0">
                <a:solidFill>
                  <a:srgbClr val="012B74"/>
                </a:solidFill>
                <a:latin typeface="Arial" pitchFamily="34" charset="0"/>
                <a:cs typeface="Arial" pitchFamily="34" charset="0"/>
              </a:rPr>
              <a:t>. 2010;14(2):R78.</a:t>
            </a:r>
          </a:p>
        </p:txBody>
      </p:sp>
      <p:sp>
        <p:nvSpPr>
          <p:cNvPr id="8" name="TextBox 5"/>
          <p:cNvSpPr txBox="1">
            <a:spLocks noChangeArrowheads="1"/>
          </p:cNvSpPr>
          <p:nvPr/>
        </p:nvSpPr>
        <p:spPr bwMode="auto">
          <a:xfrm>
            <a:off x="74225" y="5404104"/>
            <a:ext cx="5264725" cy="307777"/>
          </a:xfrm>
          <a:prstGeom prst="rect">
            <a:avLst/>
          </a:prstGeom>
          <a:noFill/>
          <a:ln w="9525">
            <a:noFill/>
            <a:miter lim="800000"/>
            <a:headEnd/>
            <a:tailEnd/>
          </a:ln>
        </p:spPr>
        <p:txBody>
          <a:bodyPr wrap="square">
            <a:spAutoFit/>
          </a:bodyPr>
          <a:lstStyle/>
          <a:p>
            <a:pPr algn="l"/>
            <a:r>
              <a:rPr lang="en-US" sz="1400" dirty="0">
                <a:solidFill>
                  <a:srgbClr val="000000"/>
                </a:solidFill>
                <a:latin typeface="Arial" pitchFamily="34" charset="0"/>
                <a:cs typeface="Arial" pitchFamily="34" charset="0"/>
              </a:rPr>
              <a:t>* GRV: gastric residual volume</a:t>
            </a: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idx="4294967295"/>
          </p:nvPr>
        </p:nvSpPr>
        <p:spPr>
          <a:xfrm>
            <a:off x="0" y="162300"/>
            <a:ext cx="9144000" cy="917258"/>
          </a:xfrm>
        </p:spPr>
        <p:txBody>
          <a:bodyPr/>
          <a:lstStyle/>
          <a:p>
            <a:pPr>
              <a:lnSpc>
                <a:spcPct val="85000"/>
              </a:lnSpc>
            </a:pPr>
            <a:r>
              <a:rPr lang="en-CA" sz="3000" spc="-20" dirty="0"/>
              <a:t>Initial Efficacy and Tolerability </a:t>
            </a:r>
            <a:r>
              <a:rPr lang="en-CA" sz="3000" spc="-20" dirty="0" smtClean="0"/>
              <a:t>of Early EN with </a:t>
            </a:r>
            <a:br>
              <a:rPr lang="en-CA" sz="3000" spc="-20" dirty="0" smtClean="0"/>
            </a:br>
            <a:r>
              <a:rPr lang="en-CA" sz="3000" spc="-20" dirty="0" smtClean="0"/>
              <a:t>Immediate </a:t>
            </a:r>
            <a:r>
              <a:rPr lang="en-CA" sz="3000" spc="-20" dirty="0"/>
              <a:t>or </a:t>
            </a:r>
            <a:r>
              <a:rPr lang="en-CA" sz="3000" spc="-20" dirty="0" smtClean="0"/>
              <a:t>Gradual </a:t>
            </a:r>
            <a:r>
              <a:rPr lang="en-CA" sz="3000" spc="-20" dirty="0"/>
              <a:t>Introduction </a:t>
            </a:r>
            <a:r>
              <a:rPr lang="en-CA" sz="3000" spc="-20" dirty="0" smtClean="0"/>
              <a:t>in </a:t>
            </a:r>
            <a:r>
              <a:rPr lang="en-CA" sz="3000" spc="-20" dirty="0"/>
              <a:t>Intubated Patients</a:t>
            </a:r>
            <a:endParaRPr lang="en-US" sz="3000" spc="-20" dirty="0"/>
          </a:p>
        </p:txBody>
      </p:sp>
      <p:sp>
        <p:nvSpPr>
          <p:cNvPr id="18436" name="TextBox 6"/>
          <p:cNvSpPr txBox="1">
            <a:spLocks noChangeArrowheads="1"/>
          </p:cNvSpPr>
          <p:nvPr/>
        </p:nvSpPr>
        <p:spPr bwMode="auto">
          <a:xfrm>
            <a:off x="4095392" y="5404104"/>
            <a:ext cx="4965850" cy="307777"/>
          </a:xfrm>
          <a:prstGeom prst="rect">
            <a:avLst/>
          </a:prstGeom>
          <a:noFill/>
          <a:ln w="9525">
            <a:noFill/>
            <a:miter lim="800000"/>
            <a:headEnd/>
            <a:tailEnd/>
          </a:ln>
        </p:spPr>
        <p:txBody>
          <a:bodyPr wrap="square">
            <a:spAutoFit/>
          </a:bodyPr>
          <a:lstStyle/>
          <a:p>
            <a:pPr algn="r"/>
            <a:r>
              <a:rPr lang="en-CA" sz="1400" b="1" dirty="0" err="1">
                <a:solidFill>
                  <a:srgbClr val="012B74"/>
                </a:solidFill>
                <a:latin typeface="Arial" pitchFamily="34" charset="0"/>
                <a:cs typeface="Arial" pitchFamily="34" charset="0"/>
              </a:rPr>
              <a:t>Desachy</a:t>
            </a:r>
            <a:r>
              <a:rPr lang="en-CA" sz="1400" b="1" dirty="0">
                <a:solidFill>
                  <a:srgbClr val="012B74"/>
                </a:solidFill>
                <a:latin typeface="Arial" pitchFamily="34" charset="0"/>
                <a:cs typeface="Arial" pitchFamily="34" charset="0"/>
              </a:rPr>
              <a:t> </a:t>
            </a:r>
            <a:r>
              <a:rPr lang="en-CA" sz="1400" b="1" dirty="0" smtClean="0">
                <a:solidFill>
                  <a:srgbClr val="012B74"/>
                </a:solidFill>
                <a:latin typeface="Arial" pitchFamily="34" charset="0"/>
                <a:cs typeface="Arial" pitchFamily="34" charset="0"/>
              </a:rPr>
              <a:t>A, et al. </a:t>
            </a:r>
            <a:r>
              <a:rPr lang="en-CA" sz="1400" b="1" i="1" dirty="0" smtClean="0">
                <a:solidFill>
                  <a:srgbClr val="012B74"/>
                </a:solidFill>
                <a:latin typeface="Arial" pitchFamily="34" charset="0"/>
                <a:cs typeface="Arial" pitchFamily="34" charset="0"/>
              </a:rPr>
              <a:t>Intensive Care Med</a:t>
            </a:r>
            <a:r>
              <a:rPr lang="en-CA" sz="1400" b="1" dirty="0" smtClean="0">
                <a:solidFill>
                  <a:srgbClr val="012B74"/>
                </a:solidFill>
                <a:latin typeface="Arial" pitchFamily="34" charset="0"/>
                <a:cs typeface="Arial" pitchFamily="34" charset="0"/>
              </a:rPr>
              <a:t>. 2008;34(6):1054-9.</a:t>
            </a:r>
            <a:endParaRPr lang="en-CA" sz="1400" b="1" dirty="0">
              <a:solidFill>
                <a:srgbClr val="012B74"/>
              </a:solidFill>
              <a:latin typeface="Arial" pitchFamily="34" charset="0"/>
              <a:cs typeface="Arial" pitchFamily="34" charset="0"/>
            </a:endParaRPr>
          </a:p>
        </p:txBody>
      </p:sp>
      <p:sp>
        <p:nvSpPr>
          <p:cNvPr id="18437" name="Rectangle 3"/>
          <p:cNvSpPr txBox="1">
            <a:spLocks noChangeArrowheads="1"/>
          </p:cNvSpPr>
          <p:nvPr/>
        </p:nvSpPr>
        <p:spPr bwMode="auto">
          <a:xfrm>
            <a:off x="247400" y="1088708"/>
            <a:ext cx="3981200" cy="4267200"/>
          </a:xfrm>
          <a:prstGeom prst="rect">
            <a:avLst/>
          </a:prstGeom>
          <a:noFill/>
          <a:ln w="9525">
            <a:noFill/>
            <a:miter lim="800000"/>
            <a:headEnd/>
            <a:tailEnd/>
          </a:ln>
        </p:spPr>
        <p:txBody>
          <a:bodyPr anchor="ctr" anchorCtr="0"/>
          <a:lstStyle/>
          <a:p>
            <a:pPr marL="225425" indent="-225425" algn="l" eaLnBrk="1" hangingPunct="1">
              <a:spcBef>
                <a:spcPts val="3000"/>
              </a:spcBef>
              <a:spcAft>
                <a:spcPts val="0"/>
              </a:spcAft>
              <a:buClr>
                <a:srgbClr val="012B74"/>
              </a:buClr>
              <a:buFont typeface="Wingdings 2" pitchFamily="18" charset="2"/>
              <a:buChar char=""/>
              <a:defRPr/>
            </a:pPr>
            <a:r>
              <a:rPr lang="en-CA" sz="2000" dirty="0" smtClean="0">
                <a:solidFill>
                  <a:schemeClr val="bg2"/>
                </a:solidFill>
                <a:latin typeface="Arial" pitchFamily="34" charset="0"/>
                <a:cs typeface="Arial" pitchFamily="34" charset="0"/>
              </a:rPr>
              <a:t>This </a:t>
            </a:r>
            <a:r>
              <a:rPr lang="en-CA" sz="2000" dirty="0">
                <a:solidFill>
                  <a:schemeClr val="bg2"/>
                </a:solidFill>
                <a:latin typeface="Arial" pitchFamily="34" charset="0"/>
                <a:cs typeface="Arial" pitchFamily="34" charset="0"/>
              </a:rPr>
              <a:t>study </a:t>
            </a:r>
            <a:r>
              <a:rPr lang="en-CA" sz="2000" dirty="0" smtClean="0">
                <a:solidFill>
                  <a:schemeClr val="bg2"/>
                </a:solidFill>
                <a:latin typeface="Arial" pitchFamily="34" charset="0"/>
                <a:cs typeface="Arial" pitchFamily="34" charset="0"/>
              </a:rPr>
              <a:t>randomized </a:t>
            </a:r>
            <a:br>
              <a:rPr lang="en-CA" sz="2000" dirty="0" smtClean="0">
                <a:solidFill>
                  <a:schemeClr val="bg2"/>
                </a:solidFill>
                <a:latin typeface="Arial" pitchFamily="34" charset="0"/>
                <a:cs typeface="Arial" pitchFamily="34" charset="0"/>
              </a:rPr>
            </a:br>
            <a:r>
              <a:rPr lang="en-CA" sz="2000" dirty="0" smtClean="0">
                <a:solidFill>
                  <a:schemeClr val="bg2"/>
                </a:solidFill>
                <a:latin typeface="Arial" pitchFamily="34" charset="0"/>
                <a:cs typeface="Arial" pitchFamily="34" charset="0"/>
              </a:rPr>
              <a:t>100 </a:t>
            </a:r>
            <a:r>
              <a:rPr lang="en-CA" sz="2000" dirty="0">
                <a:solidFill>
                  <a:schemeClr val="bg2"/>
                </a:solidFill>
                <a:latin typeface="Arial" pitchFamily="34" charset="0"/>
                <a:cs typeface="Arial" pitchFamily="34" charset="0"/>
              </a:rPr>
              <a:t>mechanically ventilated patients </a:t>
            </a:r>
            <a:r>
              <a:rPr lang="en-CA" sz="2000" dirty="0" smtClean="0">
                <a:solidFill>
                  <a:schemeClr val="bg2"/>
                </a:solidFill>
                <a:latin typeface="Arial" pitchFamily="34" charset="0"/>
                <a:cs typeface="Arial" pitchFamily="34" charset="0"/>
              </a:rPr>
              <a:t>(</a:t>
            </a:r>
            <a:r>
              <a:rPr lang="en-CA" sz="2000" dirty="0">
                <a:solidFill>
                  <a:schemeClr val="bg2"/>
                </a:solidFill>
                <a:latin typeface="Arial" pitchFamily="34" charset="0"/>
                <a:cs typeface="Arial" pitchFamily="34" charset="0"/>
              </a:rPr>
              <a:t>not in shock) to  </a:t>
            </a:r>
            <a:r>
              <a:rPr lang="en-CA" sz="2000" dirty="0" smtClean="0">
                <a:solidFill>
                  <a:schemeClr val="bg2"/>
                </a:solidFill>
                <a:latin typeface="Arial" pitchFamily="34" charset="0"/>
                <a:cs typeface="Arial" pitchFamily="34" charset="0"/>
              </a:rPr>
              <a:t>immediate </a:t>
            </a:r>
            <a:r>
              <a:rPr lang="en-CA" sz="2000" dirty="0">
                <a:solidFill>
                  <a:schemeClr val="bg2"/>
                </a:solidFill>
                <a:latin typeface="Arial" pitchFamily="34" charset="0"/>
                <a:cs typeface="Arial" pitchFamily="34" charset="0"/>
              </a:rPr>
              <a:t>goal rate </a:t>
            </a:r>
            <a:r>
              <a:rPr lang="en-CA" sz="2000" dirty="0" smtClean="0">
                <a:solidFill>
                  <a:schemeClr val="bg2"/>
                </a:solidFill>
                <a:latin typeface="Arial" pitchFamily="34" charset="0"/>
                <a:cs typeface="Arial" pitchFamily="34" charset="0"/>
              </a:rPr>
              <a:t>vs. </a:t>
            </a:r>
            <a:br>
              <a:rPr lang="en-CA" sz="2000" dirty="0" smtClean="0">
                <a:solidFill>
                  <a:schemeClr val="bg2"/>
                </a:solidFill>
                <a:latin typeface="Arial" pitchFamily="34" charset="0"/>
                <a:cs typeface="Arial" pitchFamily="34" charset="0"/>
              </a:rPr>
            </a:br>
            <a:r>
              <a:rPr lang="en-CA" sz="2000" dirty="0" smtClean="0">
                <a:solidFill>
                  <a:schemeClr val="bg2"/>
                </a:solidFill>
                <a:latin typeface="Arial" pitchFamily="34" charset="0"/>
                <a:cs typeface="Arial" pitchFamily="34" charset="0"/>
              </a:rPr>
              <a:t>gradual </a:t>
            </a:r>
            <a:r>
              <a:rPr lang="en-CA" sz="2000" dirty="0">
                <a:solidFill>
                  <a:schemeClr val="bg2"/>
                </a:solidFill>
                <a:latin typeface="Arial" pitchFamily="34" charset="0"/>
                <a:cs typeface="Arial" pitchFamily="34" charset="0"/>
              </a:rPr>
              <a:t>ramp up </a:t>
            </a:r>
            <a:r>
              <a:rPr lang="en-CA" sz="2000" dirty="0" smtClean="0">
                <a:solidFill>
                  <a:schemeClr val="bg2"/>
                </a:solidFill>
                <a:latin typeface="Arial" pitchFamily="34" charset="0"/>
                <a:cs typeface="Arial" pitchFamily="34" charset="0"/>
              </a:rPr>
              <a:t/>
            </a:r>
            <a:br>
              <a:rPr lang="en-CA" sz="2000" dirty="0" smtClean="0">
                <a:solidFill>
                  <a:schemeClr val="bg2"/>
                </a:solidFill>
                <a:latin typeface="Arial" pitchFamily="34" charset="0"/>
                <a:cs typeface="Arial" pitchFamily="34" charset="0"/>
              </a:rPr>
            </a:br>
            <a:r>
              <a:rPr lang="en-CA" sz="2000" dirty="0" smtClean="0">
                <a:solidFill>
                  <a:schemeClr val="bg2"/>
                </a:solidFill>
                <a:latin typeface="Arial" pitchFamily="34" charset="0"/>
                <a:cs typeface="Arial" pitchFamily="34" charset="0"/>
              </a:rPr>
              <a:t>(</a:t>
            </a:r>
            <a:r>
              <a:rPr lang="en-CA" sz="2000" dirty="0">
                <a:solidFill>
                  <a:schemeClr val="bg2"/>
                </a:solidFill>
                <a:latin typeface="Arial" pitchFamily="34" charset="0"/>
                <a:cs typeface="Arial" pitchFamily="34" charset="0"/>
              </a:rPr>
              <a:t>our usual standard</a:t>
            </a:r>
            <a:r>
              <a:rPr lang="en-CA" sz="2000" dirty="0" smtClean="0">
                <a:solidFill>
                  <a:schemeClr val="bg2"/>
                </a:solidFill>
                <a:latin typeface="Arial" pitchFamily="34" charset="0"/>
                <a:cs typeface="Arial" pitchFamily="34" charset="0"/>
              </a:rPr>
              <a:t>).</a:t>
            </a:r>
            <a:endParaRPr lang="en-CA" sz="2000" dirty="0">
              <a:solidFill>
                <a:schemeClr val="bg2"/>
              </a:solidFill>
              <a:latin typeface="Arial" pitchFamily="34" charset="0"/>
              <a:cs typeface="Arial" pitchFamily="34" charset="0"/>
            </a:endParaRPr>
          </a:p>
          <a:p>
            <a:pPr marL="225425" indent="-225425" algn="l" eaLnBrk="1" hangingPunct="1">
              <a:spcBef>
                <a:spcPts val="3000"/>
              </a:spcBef>
              <a:spcAft>
                <a:spcPts val="0"/>
              </a:spcAft>
              <a:buClr>
                <a:srgbClr val="012B74"/>
              </a:buClr>
              <a:buFont typeface="Wingdings 2" pitchFamily="18" charset="2"/>
              <a:buChar char=""/>
              <a:defRPr/>
            </a:pPr>
            <a:r>
              <a:rPr lang="en-CA" sz="2000" dirty="0">
                <a:solidFill>
                  <a:schemeClr val="bg2"/>
                </a:solidFill>
                <a:latin typeface="Arial" pitchFamily="34" charset="0"/>
                <a:cs typeface="Arial" pitchFamily="34" charset="0"/>
              </a:rPr>
              <a:t>The immediate goal group </a:t>
            </a:r>
            <a:r>
              <a:rPr lang="en-CA" sz="2000" dirty="0" smtClean="0">
                <a:solidFill>
                  <a:schemeClr val="bg2"/>
                </a:solidFill>
                <a:latin typeface="Arial" pitchFamily="34" charset="0"/>
                <a:cs typeface="Arial" pitchFamily="34" charset="0"/>
              </a:rPr>
              <a:t/>
            </a:r>
            <a:br>
              <a:rPr lang="en-CA" sz="2000" dirty="0" smtClean="0">
                <a:solidFill>
                  <a:schemeClr val="bg2"/>
                </a:solidFill>
                <a:latin typeface="Arial" pitchFamily="34" charset="0"/>
                <a:cs typeface="Arial" pitchFamily="34" charset="0"/>
              </a:rPr>
            </a:br>
            <a:r>
              <a:rPr lang="en-CA" sz="2000" dirty="0" smtClean="0">
                <a:solidFill>
                  <a:schemeClr val="bg2"/>
                </a:solidFill>
                <a:latin typeface="Arial" pitchFamily="34" charset="0"/>
                <a:cs typeface="Arial" pitchFamily="34" charset="0"/>
              </a:rPr>
              <a:t>received </a:t>
            </a:r>
            <a:r>
              <a:rPr lang="en-CA" sz="2000" dirty="0">
                <a:solidFill>
                  <a:schemeClr val="bg2"/>
                </a:solidFill>
                <a:latin typeface="Arial" pitchFamily="34" charset="0"/>
                <a:cs typeface="Arial" pitchFamily="34" charset="0"/>
              </a:rPr>
              <a:t>more calories with </a:t>
            </a:r>
            <a:r>
              <a:rPr lang="en-CA" sz="2000" dirty="0" smtClean="0">
                <a:solidFill>
                  <a:schemeClr val="bg2"/>
                </a:solidFill>
                <a:latin typeface="Arial" pitchFamily="34" charset="0"/>
                <a:cs typeface="Arial" pitchFamily="34" charset="0"/>
              </a:rPr>
              <a:t/>
            </a:r>
            <a:br>
              <a:rPr lang="en-CA" sz="2000" dirty="0" smtClean="0">
                <a:solidFill>
                  <a:schemeClr val="bg2"/>
                </a:solidFill>
                <a:latin typeface="Arial" pitchFamily="34" charset="0"/>
                <a:cs typeface="Arial" pitchFamily="34" charset="0"/>
              </a:rPr>
            </a:br>
            <a:r>
              <a:rPr lang="en-CA" sz="2000" dirty="0" smtClean="0">
                <a:solidFill>
                  <a:schemeClr val="bg2"/>
                </a:solidFill>
                <a:latin typeface="Arial" pitchFamily="34" charset="0"/>
                <a:cs typeface="Arial" pitchFamily="34" charset="0"/>
              </a:rPr>
              <a:t>no </a:t>
            </a:r>
            <a:r>
              <a:rPr lang="en-CA" sz="2000" dirty="0">
                <a:solidFill>
                  <a:schemeClr val="bg2"/>
                </a:solidFill>
                <a:latin typeface="Arial" pitchFamily="34" charset="0"/>
                <a:cs typeface="Arial" pitchFamily="34" charset="0"/>
              </a:rPr>
              <a:t>increase in </a:t>
            </a:r>
            <a:r>
              <a:rPr lang="en-CA" sz="2000" dirty="0" smtClean="0">
                <a:solidFill>
                  <a:schemeClr val="bg2"/>
                </a:solidFill>
                <a:latin typeface="Arial" pitchFamily="34" charset="0"/>
                <a:cs typeface="Arial" pitchFamily="34" charset="0"/>
              </a:rPr>
              <a:t>complications.</a:t>
            </a:r>
            <a:endParaRPr lang="en-US" sz="2000" dirty="0">
              <a:solidFill>
                <a:schemeClr val="bg2"/>
              </a:solidFill>
              <a:latin typeface="Arial" pitchFamily="34" charset="0"/>
              <a:cs typeface="Arial" pitchFamily="34" charset="0"/>
            </a:endParaRPr>
          </a:p>
        </p:txBody>
      </p:sp>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135577" y="1027748"/>
            <a:ext cx="4646185" cy="4389120"/>
          </a:xfrm>
          <a:prstGeom prst="rect">
            <a:avLst/>
          </a:prstGeom>
          <a:ln>
            <a:solidFill>
              <a:srgbClr val="1AA4D5"/>
            </a:solidFill>
          </a:ln>
        </p:spPr>
      </p:pic>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164275"/>
            <a:ext cx="9144000" cy="877191"/>
          </a:xfrm>
        </p:spPr>
        <p:txBody>
          <a:bodyPr/>
          <a:lstStyle/>
          <a:p>
            <a:pPr>
              <a:lnSpc>
                <a:spcPct val="85000"/>
              </a:lnSpc>
            </a:pPr>
            <a:r>
              <a:rPr lang="en-CA" sz="3000" spc="-20" dirty="0"/>
              <a:t>Initial Efficacy and Tolerability </a:t>
            </a:r>
            <a:r>
              <a:rPr lang="en-CA" sz="3000" spc="-20" dirty="0" smtClean="0"/>
              <a:t>of Early EN with </a:t>
            </a:r>
            <a:br>
              <a:rPr lang="en-CA" sz="3000" spc="-20" dirty="0" smtClean="0"/>
            </a:br>
            <a:r>
              <a:rPr lang="en-CA" sz="3000" spc="-20" dirty="0" smtClean="0"/>
              <a:t>Immediate </a:t>
            </a:r>
            <a:r>
              <a:rPr lang="en-CA" sz="3000" spc="-20" dirty="0"/>
              <a:t>or </a:t>
            </a:r>
            <a:r>
              <a:rPr lang="en-CA" sz="3000" spc="-20" dirty="0" smtClean="0"/>
              <a:t>Gradual Introduction in </a:t>
            </a:r>
            <a:r>
              <a:rPr lang="en-CA" sz="3000" spc="-20" dirty="0"/>
              <a:t>Intubated Patients</a:t>
            </a:r>
            <a:endParaRPr lang="en-US" sz="3000" spc="-20" dirty="0"/>
          </a:p>
        </p:txBody>
      </p:sp>
      <p:pic>
        <p:nvPicPr>
          <p:cNvPr id="19462" name="Picture 8" descr="MCBD19985_0000[1]"/>
          <p:cNvPicPr>
            <a:picLocks noGrp="1" noChangeAspect="1" noChangeArrowheads="1"/>
          </p:cNvPicPr>
          <p:nvPr>
            <p:ph/>
          </p:nvPr>
        </p:nvPicPr>
        <p:blipFill>
          <a:blip r:embed="rId4" cstate="print"/>
          <a:srcRect/>
          <a:stretch>
            <a:fillRect/>
          </a:stretch>
        </p:blipFill>
        <p:spPr>
          <a:xfrm>
            <a:off x="973378" y="3255818"/>
            <a:ext cx="1693026" cy="2377440"/>
          </a:xfrm>
          <a:noFill/>
          <a:ln w="6350">
            <a:noFill/>
          </a:ln>
          <a:effectLst/>
        </p:spPr>
      </p:pic>
      <p:pic>
        <p:nvPicPr>
          <p:cNvPr id="2"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444825" y="3279568"/>
            <a:ext cx="5511877" cy="2148840"/>
          </a:xfrm>
          <a:prstGeom prst="rect">
            <a:avLst/>
          </a:prstGeom>
          <a:ln w="6350">
            <a:solidFill>
              <a:srgbClr val="1AA4D5"/>
            </a:solidFill>
          </a:ln>
        </p:spPr>
      </p:pic>
      <p:pic>
        <p:nvPicPr>
          <p:cNvPr id="3" name="Picture 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94957" y="1041466"/>
            <a:ext cx="6374552" cy="2148840"/>
          </a:xfrm>
          <a:prstGeom prst="rect">
            <a:avLst/>
          </a:prstGeom>
          <a:ln w="6350">
            <a:solidFill>
              <a:srgbClr val="1AA4D5"/>
            </a:solidFill>
          </a:ln>
        </p:spPr>
      </p:pic>
      <p:sp>
        <p:nvSpPr>
          <p:cNvPr id="7" name="TextBox 6"/>
          <p:cNvSpPr txBox="1">
            <a:spLocks noChangeArrowheads="1"/>
          </p:cNvSpPr>
          <p:nvPr/>
        </p:nvSpPr>
        <p:spPr bwMode="auto">
          <a:xfrm>
            <a:off x="4099950" y="5404104"/>
            <a:ext cx="4965850" cy="307777"/>
          </a:xfrm>
          <a:prstGeom prst="rect">
            <a:avLst/>
          </a:prstGeom>
          <a:noFill/>
          <a:ln w="9525">
            <a:noFill/>
            <a:miter lim="800000"/>
            <a:headEnd/>
            <a:tailEnd/>
          </a:ln>
        </p:spPr>
        <p:txBody>
          <a:bodyPr wrap="square">
            <a:spAutoFit/>
          </a:bodyPr>
          <a:lstStyle/>
          <a:p>
            <a:pPr algn="r"/>
            <a:r>
              <a:rPr lang="en-CA" sz="1400" b="1" dirty="0" err="1">
                <a:solidFill>
                  <a:srgbClr val="012B74"/>
                </a:solidFill>
                <a:latin typeface="Arial" pitchFamily="34" charset="0"/>
                <a:cs typeface="Arial" pitchFamily="34" charset="0"/>
              </a:rPr>
              <a:t>Desachy</a:t>
            </a:r>
            <a:r>
              <a:rPr lang="en-CA" sz="1400" b="1" dirty="0">
                <a:solidFill>
                  <a:srgbClr val="012B74"/>
                </a:solidFill>
                <a:latin typeface="Arial" pitchFamily="34" charset="0"/>
                <a:cs typeface="Arial" pitchFamily="34" charset="0"/>
              </a:rPr>
              <a:t> </a:t>
            </a:r>
            <a:r>
              <a:rPr lang="en-CA" sz="1400" b="1" dirty="0" smtClean="0">
                <a:solidFill>
                  <a:srgbClr val="012B74"/>
                </a:solidFill>
                <a:latin typeface="Arial" pitchFamily="34" charset="0"/>
                <a:cs typeface="Arial" pitchFamily="34" charset="0"/>
              </a:rPr>
              <a:t>A, et al. </a:t>
            </a:r>
            <a:r>
              <a:rPr lang="en-CA" sz="1400" b="1" i="1" dirty="0" smtClean="0">
                <a:solidFill>
                  <a:srgbClr val="012B74"/>
                </a:solidFill>
                <a:latin typeface="Arial" pitchFamily="34" charset="0"/>
                <a:cs typeface="Arial" pitchFamily="34" charset="0"/>
              </a:rPr>
              <a:t>Intensive Care Med</a:t>
            </a:r>
            <a:r>
              <a:rPr lang="en-CA" sz="1400" b="1" dirty="0" smtClean="0">
                <a:solidFill>
                  <a:srgbClr val="012B74"/>
                </a:solidFill>
                <a:latin typeface="Arial" pitchFamily="34" charset="0"/>
                <a:cs typeface="Arial" pitchFamily="34" charset="0"/>
              </a:rPr>
              <a:t>. 2008;34(6):1054-9.</a:t>
            </a:r>
            <a:endParaRPr lang="en-CA" sz="1400" b="1" dirty="0">
              <a:solidFill>
                <a:srgbClr val="012B74"/>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0" y="169225"/>
            <a:ext cx="9144000" cy="1143000"/>
          </a:xfrm>
        </p:spPr>
        <p:txBody>
          <a:bodyPr/>
          <a:lstStyle/>
          <a:p>
            <a:pPr>
              <a:lnSpc>
                <a:spcPct val="85000"/>
              </a:lnSpc>
            </a:pPr>
            <a:r>
              <a:rPr lang="en-CA" sz="3000" dirty="0"/>
              <a:t>Rather </a:t>
            </a:r>
            <a:r>
              <a:rPr lang="en-CA" sz="3000" dirty="0" smtClean="0"/>
              <a:t>Than </a:t>
            </a:r>
            <a:r>
              <a:rPr lang="en-CA" sz="3000" dirty="0"/>
              <a:t>H</a:t>
            </a:r>
            <a:r>
              <a:rPr lang="en-CA" sz="3000" dirty="0" smtClean="0"/>
              <a:t>ourly </a:t>
            </a:r>
            <a:r>
              <a:rPr lang="en-CA" sz="3000" dirty="0"/>
              <a:t>G</a:t>
            </a:r>
            <a:r>
              <a:rPr lang="en-CA" sz="3000" dirty="0" smtClean="0"/>
              <a:t>oal </a:t>
            </a:r>
            <a:r>
              <a:rPr lang="en-CA" sz="3000" dirty="0"/>
              <a:t>R</a:t>
            </a:r>
            <a:r>
              <a:rPr lang="en-CA" sz="3000" dirty="0" smtClean="0"/>
              <a:t>ate</a:t>
            </a:r>
            <a:r>
              <a:rPr lang="en-CA" sz="3000" dirty="0"/>
              <a:t>, </a:t>
            </a:r>
            <a:r>
              <a:rPr lang="en-CA" sz="3000" dirty="0" smtClean="0"/>
              <a:t>We </a:t>
            </a:r>
            <a:r>
              <a:rPr lang="en-CA" sz="3000" dirty="0"/>
              <a:t>C</a:t>
            </a:r>
            <a:r>
              <a:rPr lang="en-CA" sz="3000" dirty="0" smtClean="0"/>
              <a:t>hanged to </a:t>
            </a:r>
            <a:br>
              <a:rPr lang="en-CA" sz="3000" dirty="0" smtClean="0"/>
            </a:br>
            <a:r>
              <a:rPr lang="en-CA" sz="3000" dirty="0" smtClean="0"/>
              <a:t>a </a:t>
            </a:r>
            <a:r>
              <a:rPr lang="en-CA" sz="3000" dirty="0"/>
              <a:t>24 </a:t>
            </a:r>
            <a:r>
              <a:rPr lang="en-CA" sz="3000" dirty="0" smtClean="0"/>
              <a:t>Hour </a:t>
            </a:r>
            <a:r>
              <a:rPr lang="en-CA" sz="3000" dirty="0"/>
              <a:t>V</a:t>
            </a:r>
            <a:r>
              <a:rPr lang="en-CA" sz="3000" dirty="0" smtClean="0"/>
              <a:t>olume-based Goal. Nurse Has </a:t>
            </a:r>
            <a:br>
              <a:rPr lang="en-CA" sz="3000" dirty="0" smtClean="0"/>
            </a:br>
            <a:r>
              <a:rPr lang="en-CA" sz="3000" dirty="0" smtClean="0"/>
              <a:t>Responsibility </a:t>
            </a:r>
            <a:r>
              <a:rPr lang="en-CA" sz="3000" dirty="0"/>
              <a:t>to </a:t>
            </a:r>
            <a:r>
              <a:rPr lang="en-CA" sz="3000" dirty="0" smtClean="0"/>
              <a:t>Administer That </a:t>
            </a:r>
            <a:r>
              <a:rPr lang="en-CA" sz="3000" dirty="0"/>
              <a:t>V</a:t>
            </a:r>
            <a:r>
              <a:rPr lang="en-CA" sz="3000" dirty="0" smtClean="0"/>
              <a:t>olume over </a:t>
            </a:r>
            <a:br>
              <a:rPr lang="en-CA" sz="3000" dirty="0" smtClean="0"/>
            </a:br>
            <a:r>
              <a:rPr lang="en-CA" sz="3000" dirty="0" smtClean="0"/>
              <a:t>the </a:t>
            </a:r>
            <a:r>
              <a:rPr lang="en-CA" sz="3000" dirty="0"/>
              <a:t>24 </a:t>
            </a:r>
            <a:r>
              <a:rPr lang="en-CA" sz="3000" dirty="0" smtClean="0"/>
              <a:t>Period </a:t>
            </a:r>
            <a:r>
              <a:rPr lang="en-CA" sz="3000" dirty="0"/>
              <a:t>with </a:t>
            </a:r>
            <a:r>
              <a:rPr lang="en-CA" sz="3000" dirty="0" smtClean="0"/>
              <a:t>the Following Guidelines</a:t>
            </a:r>
            <a:endParaRPr lang="en-CA" sz="3000" dirty="0"/>
          </a:p>
        </p:txBody>
      </p:sp>
      <p:sp>
        <p:nvSpPr>
          <p:cNvPr id="20483" name="Rectangle 1"/>
          <p:cNvSpPr>
            <a:spLocks noChangeArrowheads="1"/>
          </p:cNvSpPr>
          <p:nvPr/>
        </p:nvSpPr>
        <p:spPr bwMode="auto">
          <a:xfrm>
            <a:off x="0" y="1747650"/>
            <a:ext cx="9144000" cy="3962400"/>
          </a:xfrm>
          <a:prstGeom prst="rect">
            <a:avLst/>
          </a:prstGeom>
          <a:noFill/>
          <a:ln w="9525">
            <a:noFill/>
            <a:miter lim="800000"/>
            <a:headEnd/>
            <a:tailEnd/>
          </a:ln>
        </p:spPr>
        <p:txBody>
          <a:bodyPr wrap="square" anchor="ctr" anchorCtr="1">
            <a:noAutofit/>
          </a:bodyPr>
          <a:lstStyle/>
          <a:p>
            <a:pPr marL="225425" indent="-225425" algn="l" eaLnBrk="1" hangingPunct="1">
              <a:spcBef>
                <a:spcPts val="600"/>
              </a:spcBef>
              <a:spcAft>
                <a:spcPts val="0"/>
              </a:spcAft>
              <a:buClr>
                <a:srgbClr val="012B74"/>
              </a:buClr>
              <a:buFont typeface="Wingdings 2" pitchFamily="18" charset="2"/>
              <a:buChar char=""/>
              <a:tabLst>
                <a:tab pos="457200" algn="l"/>
              </a:tabLst>
              <a:defRPr/>
            </a:pPr>
            <a:r>
              <a:rPr lang="en-US" sz="2000" dirty="0">
                <a:solidFill>
                  <a:schemeClr val="bg2"/>
                </a:solidFill>
                <a:latin typeface="Arial" pitchFamily="34" charset="0"/>
                <a:cs typeface="Arial" pitchFamily="34" charset="0"/>
              </a:rPr>
              <a:t>If the total </a:t>
            </a:r>
            <a:r>
              <a:rPr lang="en-US" sz="2000" dirty="0" smtClean="0">
                <a:solidFill>
                  <a:schemeClr val="bg2"/>
                </a:solidFill>
                <a:latin typeface="Arial" pitchFamily="34" charset="0"/>
                <a:cs typeface="Arial" pitchFamily="34" charset="0"/>
              </a:rPr>
              <a:t>volume </a:t>
            </a:r>
            <a:r>
              <a:rPr lang="en-US" sz="2000" dirty="0">
                <a:solidFill>
                  <a:schemeClr val="bg2"/>
                </a:solidFill>
                <a:latin typeface="Arial" pitchFamily="34" charset="0"/>
                <a:cs typeface="Arial" pitchFamily="34" charset="0"/>
              </a:rPr>
              <a:t>ordered is </a:t>
            </a:r>
            <a:r>
              <a:rPr lang="en-US" sz="2000" dirty="0" smtClean="0">
                <a:solidFill>
                  <a:schemeClr val="bg2"/>
                </a:solidFill>
                <a:latin typeface="Arial" pitchFamily="34" charset="0"/>
                <a:cs typeface="Arial" pitchFamily="34" charset="0"/>
              </a:rPr>
              <a:t>1,800 ml </a:t>
            </a:r>
            <a:r>
              <a:rPr lang="en-US" sz="2000" dirty="0">
                <a:solidFill>
                  <a:schemeClr val="bg2"/>
                </a:solidFill>
                <a:latin typeface="Arial" pitchFamily="34" charset="0"/>
                <a:cs typeface="Arial" pitchFamily="34" charset="0"/>
              </a:rPr>
              <a:t>the hourly amount to feed </a:t>
            </a:r>
            <a:r>
              <a:rPr lang="en-US" sz="2000" dirty="0" smtClean="0">
                <a:solidFill>
                  <a:schemeClr val="bg2"/>
                </a:solidFill>
                <a:latin typeface="Arial" pitchFamily="34" charset="0"/>
                <a:cs typeface="Arial" pitchFamily="34" charset="0"/>
              </a:rPr>
              <a:t/>
            </a:r>
            <a:br>
              <a:rPr lang="en-US" sz="2000" dirty="0" smtClean="0">
                <a:solidFill>
                  <a:schemeClr val="bg2"/>
                </a:solidFill>
                <a:latin typeface="Arial" pitchFamily="34" charset="0"/>
                <a:cs typeface="Arial" pitchFamily="34" charset="0"/>
              </a:rPr>
            </a:br>
            <a:r>
              <a:rPr lang="en-US" sz="2000" dirty="0" smtClean="0">
                <a:solidFill>
                  <a:schemeClr val="bg2"/>
                </a:solidFill>
                <a:latin typeface="Arial" pitchFamily="34" charset="0"/>
                <a:cs typeface="Arial" pitchFamily="34" charset="0"/>
              </a:rPr>
              <a:t>is 75 ml/hour</a:t>
            </a:r>
            <a:r>
              <a:rPr lang="en-US" sz="2000" dirty="0">
                <a:solidFill>
                  <a:schemeClr val="bg2"/>
                </a:solidFill>
                <a:latin typeface="Arial" pitchFamily="34" charset="0"/>
                <a:cs typeface="Arial" pitchFamily="34" charset="0"/>
              </a:rPr>
              <a:t>. </a:t>
            </a:r>
          </a:p>
          <a:p>
            <a:pPr marL="225425" indent="-225425" algn="l" eaLnBrk="1" hangingPunct="1">
              <a:spcBef>
                <a:spcPts val="600"/>
              </a:spcBef>
              <a:spcAft>
                <a:spcPts val="0"/>
              </a:spcAft>
              <a:buClr>
                <a:srgbClr val="012B74"/>
              </a:buClr>
              <a:buFont typeface="Wingdings 2" pitchFamily="18" charset="2"/>
              <a:buChar char=""/>
              <a:defRPr/>
            </a:pPr>
            <a:r>
              <a:rPr lang="en-US" sz="2000" dirty="0">
                <a:solidFill>
                  <a:schemeClr val="bg2"/>
                </a:solidFill>
                <a:latin typeface="Arial" pitchFamily="34" charset="0"/>
                <a:cs typeface="Arial" pitchFamily="34" charset="0"/>
              </a:rPr>
              <a:t>If patient was fed 450 </a:t>
            </a:r>
            <a:r>
              <a:rPr lang="en-US" sz="2000" dirty="0" smtClean="0">
                <a:solidFill>
                  <a:schemeClr val="bg2"/>
                </a:solidFill>
                <a:latin typeface="Arial" pitchFamily="34" charset="0"/>
                <a:cs typeface="Arial" pitchFamily="34" charset="0"/>
              </a:rPr>
              <a:t>ml </a:t>
            </a:r>
            <a:r>
              <a:rPr lang="en-US" sz="2000" dirty="0">
                <a:solidFill>
                  <a:schemeClr val="bg2"/>
                </a:solidFill>
                <a:latin typeface="Arial" pitchFamily="34" charset="0"/>
                <a:cs typeface="Arial" pitchFamily="34" charset="0"/>
              </a:rPr>
              <a:t>of feeding (6 hours) and the tube feeding </a:t>
            </a:r>
            <a:r>
              <a:rPr lang="en-US" sz="2000" dirty="0" smtClean="0">
                <a:solidFill>
                  <a:schemeClr val="bg2"/>
                </a:solidFill>
                <a:latin typeface="Arial" pitchFamily="34" charset="0"/>
                <a:cs typeface="Arial" pitchFamily="34" charset="0"/>
              </a:rPr>
              <a:t/>
            </a:r>
            <a:br>
              <a:rPr lang="en-US" sz="2000" dirty="0" smtClean="0">
                <a:solidFill>
                  <a:schemeClr val="bg2"/>
                </a:solidFill>
                <a:latin typeface="Arial" pitchFamily="34" charset="0"/>
                <a:cs typeface="Arial" pitchFamily="34" charset="0"/>
              </a:rPr>
            </a:br>
            <a:r>
              <a:rPr lang="en-US" sz="2000" dirty="0" smtClean="0">
                <a:solidFill>
                  <a:schemeClr val="bg2"/>
                </a:solidFill>
                <a:latin typeface="Arial" pitchFamily="34" charset="0"/>
                <a:cs typeface="Arial" pitchFamily="34" charset="0"/>
              </a:rPr>
              <a:t>is </a:t>
            </a:r>
            <a:r>
              <a:rPr lang="en-US" sz="2000" dirty="0">
                <a:solidFill>
                  <a:schemeClr val="bg2"/>
                </a:solidFill>
                <a:latin typeface="Arial" pitchFamily="34" charset="0"/>
                <a:cs typeface="Arial" pitchFamily="34" charset="0"/>
              </a:rPr>
              <a:t>on “hold” for 5 hours, then subtract from goal volume the amount </a:t>
            </a:r>
            <a:r>
              <a:rPr lang="en-US" sz="2000" dirty="0" smtClean="0">
                <a:solidFill>
                  <a:schemeClr val="bg2"/>
                </a:solidFill>
                <a:latin typeface="Arial" pitchFamily="34" charset="0"/>
                <a:cs typeface="Arial" pitchFamily="34" charset="0"/>
              </a:rPr>
              <a:t/>
            </a:r>
            <a:br>
              <a:rPr lang="en-US" sz="2000" dirty="0" smtClean="0">
                <a:solidFill>
                  <a:schemeClr val="bg2"/>
                </a:solidFill>
                <a:latin typeface="Arial" pitchFamily="34" charset="0"/>
                <a:cs typeface="Arial" pitchFamily="34" charset="0"/>
              </a:rPr>
            </a:br>
            <a:r>
              <a:rPr lang="en-US" sz="2000" dirty="0" smtClean="0">
                <a:solidFill>
                  <a:schemeClr val="bg2"/>
                </a:solidFill>
                <a:latin typeface="Arial" pitchFamily="34" charset="0"/>
                <a:cs typeface="Arial" pitchFamily="34" charset="0"/>
              </a:rPr>
              <a:t>of </a:t>
            </a:r>
            <a:r>
              <a:rPr lang="en-US" sz="2000" dirty="0">
                <a:solidFill>
                  <a:schemeClr val="bg2"/>
                </a:solidFill>
                <a:latin typeface="Arial" pitchFamily="34" charset="0"/>
                <a:cs typeface="Arial" pitchFamily="34" charset="0"/>
              </a:rPr>
              <a:t>feeding patient has already </a:t>
            </a:r>
            <a:r>
              <a:rPr lang="en-US" sz="2000" dirty="0" smtClean="0">
                <a:solidFill>
                  <a:schemeClr val="bg2"/>
                </a:solidFill>
                <a:latin typeface="Arial" pitchFamily="34" charset="0"/>
                <a:cs typeface="Arial" pitchFamily="34" charset="0"/>
              </a:rPr>
              <a:t>received</a:t>
            </a:r>
            <a:r>
              <a:rPr lang="en-US" sz="2100" dirty="0" smtClean="0">
                <a:solidFill>
                  <a:schemeClr val="bg2"/>
                </a:solidFill>
                <a:latin typeface="Arial" pitchFamily="34" charset="0"/>
                <a:cs typeface="Arial" pitchFamily="34" charset="0"/>
              </a:rPr>
              <a:t>.</a:t>
            </a:r>
            <a:endParaRPr lang="en-CA" sz="2100" dirty="0" smtClean="0">
              <a:solidFill>
                <a:schemeClr val="bg2"/>
              </a:solidFill>
              <a:latin typeface="Arial" pitchFamily="34" charset="0"/>
              <a:cs typeface="Arial" pitchFamily="34" charset="0"/>
            </a:endParaRPr>
          </a:p>
          <a:p>
            <a:pPr marL="0" lvl="1" eaLnBrk="1" hangingPunct="1">
              <a:spcBef>
                <a:spcPts val="600"/>
              </a:spcBef>
              <a:spcAft>
                <a:spcPts val="0"/>
              </a:spcAft>
              <a:defRPr/>
            </a:pPr>
            <a:endParaRPr lang="en-US" sz="1700" b="1" dirty="0" smtClean="0">
              <a:solidFill>
                <a:srgbClr val="000000"/>
              </a:solidFill>
              <a:latin typeface="Arial" pitchFamily="34" charset="0"/>
              <a:cs typeface="Arial" pitchFamily="34" charset="0"/>
            </a:endParaRPr>
          </a:p>
          <a:p>
            <a:pPr marL="0" lvl="1" eaLnBrk="1" hangingPunct="1">
              <a:spcBef>
                <a:spcPts val="1800"/>
              </a:spcBef>
              <a:spcAft>
                <a:spcPts val="0"/>
              </a:spcAft>
              <a:defRPr/>
            </a:pPr>
            <a:r>
              <a:rPr lang="en-US" sz="1700" b="1" dirty="0" smtClean="0">
                <a:solidFill>
                  <a:srgbClr val="000000"/>
                </a:solidFill>
                <a:latin typeface="Arial" pitchFamily="34" charset="0"/>
                <a:cs typeface="Arial" pitchFamily="34" charset="0"/>
              </a:rPr>
              <a:t>   </a:t>
            </a:r>
          </a:p>
          <a:p>
            <a:pPr marL="403225" lvl="1" indent="-177800" algn="l" eaLnBrk="1" hangingPunct="1">
              <a:spcBef>
                <a:spcPts val="600"/>
              </a:spcBef>
              <a:spcAft>
                <a:spcPts val="0"/>
              </a:spcAft>
              <a:buClr>
                <a:srgbClr val="012B74"/>
              </a:buClr>
              <a:buFontTx/>
              <a:buChar char="–"/>
              <a:defRPr/>
            </a:pPr>
            <a:r>
              <a:rPr lang="en-US" sz="1600" dirty="0" smtClean="0">
                <a:solidFill>
                  <a:srgbClr val="000000"/>
                </a:solidFill>
                <a:latin typeface="Arial" pitchFamily="34" charset="0"/>
                <a:cs typeface="Arial" pitchFamily="34" charset="0"/>
              </a:rPr>
              <a:t>Patient </a:t>
            </a:r>
            <a:r>
              <a:rPr lang="en-US" sz="1600" dirty="0">
                <a:solidFill>
                  <a:srgbClr val="000000"/>
                </a:solidFill>
                <a:latin typeface="Arial" pitchFamily="34" charset="0"/>
                <a:cs typeface="Arial" pitchFamily="34" charset="0"/>
              </a:rPr>
              <a:t>now has 13 hours left in the day to receive </a:t>
            </a:r>
            <a:r>
              <a:rPr lang="en-US" sz="1600" dirty="0" smtClean="0">
                <a:solidFill>
                  <a:srgbClr val="000000"/>
                </a:solidFill>
                <a:latin typeface="Arial" pitchFamily="34" charset="0"/>
                <a:cs typeface="Arial" pitchFamily="34" charset="0"/>
              </a:rPr>
              <a:t>1,350 ml </a:t>
            </a:r>
            <a:r>
              <a:rPr lang="en-US" sz="1600" dirty="0">
                <a:solidFill>
                  <a:srgbClr val="000000"/>
                </a:solidFill>
                <a:latin typeface="Arial" pitchFamily="34" charset="0"/>
                <a:cs typeface="Arial" pitchFamily="34" charset="0"/>
              </a:rPr>
              <a:t>of tube feeding.</a:t>
            </a:r>
            <a:endParaRPr lang="en-CA" sz="1600" dirty="0">
              <a:solidFill>
                <a:srgbClr val="000000"/>
              </a:solidFill>
              <a:latin typeface="Arial" pitchFamily="34" charset="0"/>
              <a:cs typeface="Arial" pitchFamily="34" charset="0"/>
            </a:endParaRPr>
          </a:p>
          <a:p>
            <a:pPr marL="403225" lvl="1" indent="-177800" algn="l" eaLnBrk="1" hangingPunct="1">
              <a:spcBef>
                <a:spcPts val="0"/>
              </a:spcBef>
              <a:spcAft>
                <a:spcPts val="0"/>
              </a:spcAft>
              <a:buClr>
                <a:srgbClr val="012B74"/>
              </a:buClr>
              <a:buFontTx/>
              <a:buChar char="–"/>
              <a:defRPr/>
            </a:pPr>
            <a:r>
              <a:rPr lang="en-US" sz="1600" dirty="0">
                <a:solidFill>
                  <a:srgbClr val="000000"/>
                </a:solidFill>
                <a:latin typeface="Arial" pitchFamily="34" charset="0"/>
                <a:cs typeface="Arial" pitchFamily="34" charset="0"/>
              </a:rPr>
              <a:t>Divide remaining volume over remaining hours (</a:t>
            </a:r>
            <a:r>
              <a:rPr lang="en-US" sz="1600" dirty="0" smtClean="0">
                <a:solidFill>
                  <a:srgbClr val="000000"/>
                </a:solidFill>
                <a:latin typeface="Arial" pitchFamily="34" charset="0"/>
                <a:cs typeface="Arial" pitchFamily="34" charset="0"/>
              </a:rPr>
              <a:t>1,350 ml/13 hours</a:t>
            </a:r>
            <a:r>
              <a:rPr lang="en-US" sz="1600" dirty="0">
                <a:solidFill>
                  <a:srgbClr val="000000"/>
                </a:solidFill>
                <a:latin typeface="Arial" pitchFamily="34" charset="0"/>
                <a:cs typeface="Arial" pitchFamily="34" charset="0"/>
              </a:rPr>
              <a:t>) to determine </a:t>
            </a:r>
            <a:r>
              <a:rPr lang="en-US" sz="1600" dirty="0" smtClean="0">
                <a:solidFill>
                  <a:srgbClr val="000000"/>
                </a:solidFill>
                <a:latin typeface="Arial" pitchFamily="34" charset="0"/>
                <a:cs typeface="Arial" pitchFamily="34" charset="0"/>
              </a:rPr>
              <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new </a:t>
            </a:r>
            <a:r>
              <a:rPr lang="en-US" sz="1600" dirty="0">
                <a:solidFill>
                  <a:srgbClr val="000000"/>
                </a:solidFill>
                <a:latin typeface="Arial" pitchFamily="34" charset="0"/>
                <a:cs typeface="Arial" pitchFamily="34" charset="0"/>
              </a:rPr>
              <a:t>hourly goal </a:t>
            </a:r>
            <a:r>
              <a:rPr lang="en-US" sz="1600" dirty="0" smtClean="0">
                <a:solidFill>
                  <a:srgbClr val="000000"/>
                </a:solidFill>
                <a:latin typeface="Arial" pitchFamily="34" charset="0"/>
                <a:cs typeface="Arial" pitchFamily="34" charset="0"/>
              </a:rPr>
              <a:t>rate.</a:t>
            </a:r>
            <a:endParaRPr lang="en-US" sz="1600" dirty="0">
              <a:solidFill>
                <a:srgbClr val="000000"/>
              </a:solidFill>
              <a:latin typeface="Arial" pitchFamily="34" charset="0"/>
              <a:cs typeface="Arial" pitchFamily="34" charset="0"/>
            </a:endParaRPr>
          </a:p>
          <a:p>
            <a:pPr marL="403225" lvl="1" indent="-177800" algn="l" eaLnBrk="1" hangingPunct="1">
              <a:spcBef>
                <a:spcPts val="0"/>
              </a:spcBef>
              <a:spcAft>
                <a:spcPts val="0"/>
              </a:spcAft>
              <a:buClr>
                <a:srgbClr val="012B74"/>
              </a:buClr>
              <a:buFontTx/>
              <a:buChar char="–"/>
              <a:defRPr/>
            </a:pPr>
            <a:r>
              <a:rPr lang="en-US" sz="1600" dirty="0">
                <a:solidFill>
                  <a:srgbClr val="000000"/>
                </a:solidFill>
                <a:latin typeface="Arial" pitchFamily="34" charset="0"/>
                <a:cs typeface="Arial" pitchFamily="34" charset="0"/>
              </a:rPr>
              <a:t>Round up so new rate would be 105 ml/</a:t>
            </a:r>
            <a:r>
              <a:rPr lang="en-US" sz="1600" dirty="0" err="1">
                <a:solidFill>
                  <a:srgbClr val="000000"/>
                </a:solidFill>
                <a:latin typeface="Arial" pitchFamily="34" charset="0"/>
                <a:cs typeface="Arial" pitchFamily="34" charset="0"/>
              </a:rPr>
              <a:t>hr</a:t>
            </a:r>
            <a:r>
              <a:rPr lang="en-US" sz="1600" dirty="0">
                <a:solidFill>
                  <a:srgbClr val="000000"/>
                </a:solidFill>
                <a:latin typeface="Arial" pitchFamily="34" charset="0"/>
                <a:cs typeface="Arial" pitchFamily="34" charset="0"/>
              </a:rPr>
              <a:t> for 13 hours.</a:t>
            </a:r>
          </a:p>
          <a:p>
            <a:pPr marL="403225" lvl="1" indent="-177800" algn="l" eaLnBrk="1" hangingPunct="1">
              <a:spcBef>
                <a:spcPts val="0"/>
              </a:spcBef>
              <a:spcAft>
                <a:spcPts val="0"/>
              </a:spcAft>
              <a:buClr>
                <a:srgbClr val="012B74"/>
              </a:buClr>
              <a:buFontTx/>
              <a:buChar char="–"/>
              <a:defRPr/>
            </a:pPr>
            <a:r>
              <a:rPr lang="en-US" sz="1600" dirty="0">
                <a:solidFill>
                  <a:srgbClr val="000000"/>
                </a:solidFill>
                <a:latin typeface="Arial" pitchFamily="34" charset="0"/>
                <a:cs typeface="Arial" pitchFamily="34" charset="0"/>
              </a:rPr>
              <a:t>The following day, at shift change, the rate drops back to 75 ml/hour</a:t>
            </a:r>
            <a:r>
              <a:rPr lang="en-US" sz="1600" dirty="0" smtClean="0">
                <a:solidFill>
                  <a:srgbClr val="000000"/>
                </a:solidFill>
                <a:latin typeface="Arial" pitchFamily="34" charset="0"/>
                <a:cs typeface="Arial" pitchFamily="34" charset="0"/>
              </a:rPr>
              <a:t>.</a:t>
            </a:r>
            <a:endParaRPr lang="en-US" sz="1600" dirty="0">
              <a:solidFill>
                <a:srgbClr val="000000"/>
              </a:solidFill>
            </a:endParaRPr>
          </a:p>
        </p:txBody>
      </p:sp>
      <p:sp>
        <p:nvSpPr>
          <p:cNvPr id="2" name="Rectangle 1"/>
          <p:cNvSpPr/>
          <p:nvPr/>
        </p:nvSpPr>
        <p:spPr>
          <a:xfrm>
            <a:off x="0" y="3524000"/>
            <a:ext cx="9144000" cy="830997"/>
          </a:xfrm>
          <a:prstGeom prst="rect">
            <a:avLst/>
          </a:prstGeom>
        </p:spPr>
        <p:txBody>
          <a:bodyPr wrap="square">
            <a:spAutoFit/>
          </a:bodyPr>
          <a:lstStyle/>
          <a:p>
            <a:pPr marL="0" lvl="1" eaLnBrk="1" hangingPunct="1">
              <a:spcBef>
                <a:spcPts val="600"/>
              </a:spcBef>
              <a:spcAft>
                <a:spcPts val="0"/>
              </a:spcAft>
              <a:defRPr/>
            </a:pPr>
            <a:r>
              <a:rPr lang="en-US" sz="1600" b="1" dirty="0">
                <a:solidFill>
                  <a:srgbClr val="000000"/>
                </a:solidFill>
                <a:latin typeface="Arial" pitchFamily="34" charset="0"/>
                <a:cs typeface="Arial" pitchFamily="34" charset="0"/>
              </a:rPr>
              <a:t>Volume ordered per 24 hours 1,800 ml - tube feeding in (current day) 450 ml</a:t>
            </a:r>
            <a:br>
              <a:rPr lang="en-US" sz="1600" b="1" dirty="0">
                <a:solidFill>
                  <a:srgbClr val="000000"/>
                </a:solidFill>
                <a:latin typeface="Arial" pitchFamily="34" charset="0"/>
                <a:cs typeface="Arial" pitchFamily="34" charset="0"/>
              </a:rPr>
            </a:br>
            <a:r>
              <a:rPr lang="en-US" sz="1600" b="1" dirty="0">
                <a:solidFill>
                  <a:srgbClr val="000000"/>
                </a:solidFill>
                <a:latin typeface="Arial" pitchFamily="34" charset="0"/>
                <a:cs typeface="Arial" pitchFamily="34" charset="0"/>
              </a:rPr>
              <a:t> = Volume of feeding remaining in day to feed.  </a:t>
            </a:r>
          </a:p>
          <a:p>
            <a:pPr marL="0" lvl="1" indent="225425" eaLnBrk="1" hangingPunct="1">
              <a:spcBef>
                <a:spcPts val="0"/>
              </a:spcBef>
              <a:spcAft>
                <a:spcPts val="600"/>
              </a:spcAft>
              <a:defRPr/>
            </a:pPr>
            <a:r>
              <a:rPr lang="en-US" sz="1600" dirty="0">
                <a:solidFill>
                  <a:srgbClr val="000000"/>
                </a:solidFill>
                <a:latin typeface="Arial" pitchFamily="34" charset="0"/>
                <a:cs typeface="Arial" pitchFamily="34" charset="0"/>
              </a:rPr>
              <a:t>(1,800 ml - 450ml = 1,350 ml remaining to feed)</a:t>
            </a:r>
            <a:endParaRPr lang="en-CA" sz="1600" dirty="0">
              <a:solidFill>
                <a:srgbClr val="000000"/>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0" y="1170708"/>
            <a:ext cx="9144000" cy="3405250"/>
          </a:xfrm>
        </p:spPr>
        <p:txBody>
          <a:bodyPr anchor="ctr" anchorCtr="1"/>
          <a:lstStyle/>
          <a:p>
            <a:pPr marL="285750" indent="-285750" eaLnBrk="1" hangingPunct="1">
              <a:spcBef>
                <a:spcPts val="24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Resuscitation is the priority</a:t>
            </a:r>
          </a:p>
          <a:p>
            <a:pPr marL="285750" indent="-285750" eaLnBrk="1" hangingPunct="1">
              <a:spcBef>
                <a:spcPts val="24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No sense in feeding someone dying of </a:t>
            </a:r>
            <a:r>
              <a:rPr lang="en-CA" sz="2600" kern="1200" dirty="0" smtClean="0">
                <a:solidFill>
                  <a:schemeClr val="bg2"/>
                </a:solidFill>
                <a:latin typeface="Arial" pitchFamily="34" charset="0"/>
                <a:cs typeface="Arial" pitchFamily="34" charset="0"/>
              </a:rPr>
              <a:t/>
            </a:r>
            <a:br>
              <a:rPr lang="en-CA" sz="2600" kern="1200" dirty="0" smtClean="0">
                <a:solidFill>
                  <a:schemeClr val="bg2"/>
                </a:solidFill>
                <a:latin typeface="Arial" pitchFamily="34" charset="0"/>
                <a:cs typeface="Arial" pitchFamily="34" charset="0"/>
              </a:rPr>
            </a:br>
            <a:r>
              <a:rPr lang="en-CA" sz="2600" kern="1200" dirty="0" smtClean="0">
                <a:solidFill>
                  <a:schemeClr val="bg2"/>
                </a:solidFill>
                <a:latin typeface="Arial" pitchFamily="34" charset="0"/>
                <a:cs typeface="Arial" pitchFamily="34" charset="0"/>
              </a:rPr>
              <a:t>progressive </a:t>
            </a:r>
            <a:r>
              <a:rPr lang="en-CA" sz="2600" kern="1200" dirty="0">
                <a:solidFill>
                  <a:schemeClr val="bg2"/>
                </a:solidFill>
                <a:latin typeface="Arial" pitchFamily="34" charset="0"/>
                <a:cs typeface="Arial" pitchFamily="34" charset="0"/>
              </a:rPr>
              <a:t>circulatory failure</a:t>
            </a:r>
          </a:p>
          <a:p>
            <a:pPr marL="285750" indent="-285750" eaLnBrk="1" hangingPunct="1">
              <a:spcBef>
                <a:spcPts val="2400"/>
              </a:spcBef>
              <a:spcAft>
                <a:spcPts val="0"/>
              </a:spcAft>
              <a:buClr>
                <a:srgbClr val="012B74"/>
              </a:buClr>
              <a:buFont typeface="Wingdings 2" pitchFamily="18" charset="2"/>
              <a:buChar char=""/>
              <a:defRPr/>
            </a:pPr>
            <a:r>
              <a:rPr lang="en-CA" sz="2600" kern="1200" dirty="0">
                <a:solidFill>
                  <a:schemeClr val="bg2"/>
                </a:solidFill>
                <a:latin typeface="Arial" pitchFamily="34" charset="0"/>
                <a:cs typeface="Arial" pitchFamily="34" charset="0"/>
              </a:rPr>
              <a:t>However, if </a:t>
            </a:r>
            <a:r>
              <a:rPr lang="en-CA" sz="2600" kern="1200" dirty="0" smtClean="0">
                <a:solidFill>
                  <a:schemeClr val="bg2"/>
                </a:solidFill>
                <a:latin typeface="Arial" pitchFamily="34" charset="0"/>
                <a:cs typeface="Arial" pitchFamily="34" charset="0"/>
              </a:rPr>
              <a:t>resuscitated </a:t>
            </a:r>
            <a:r>
              <a:rPr lang="en-CA" sz="2600" kern="1200" dirty="0">
                <a:solidFill>
                  <a:schemeClr val="bg2"/>
                </a:solidFill>
                <a:latin typeface="Arial" pitchFamily="34" charset="0"/>
                <a:cs typeface="Arial" pitchFamily="34" charset="0"/>
              </a:rPr>
              <a:t>yet remaining </a:t>
            </a:r>
            <a:r>
              <a:rPr lang="en-CA" sz="2600" kern="1200" dirty="0" smtClean="0">
                <a:solidFill>
                  <a:schemeClr val="bg2"/>
                </a:solidFill>
                <a:latin typeface="Arial" pitchFamily="34" charset="0"/>
                <a:cs typeface="Arial" pitchFamily="34" charset="0"/>
              </a:rPr>
              <a:t/>
            </a:r>
            <a:br>
              <a:rPr lang="en-CA" sz="2600" kern="1200" dirty="0" smtClean="0">
                <a:solidFill>
                  <a:schemeClr val="bg2"/>
                </a:solidFill>
                <a:latin typeface="Arial" pitchFamily="34" charset="0"/>
                <a:cs typeface="Arial" pitchFamily="34" charset="0"/>
              </a:rPr>
            </a:br>
            <a:r>
              <a:rPr lang="en-CA" sz="2600" kern="1200" dirty="0" smtClean="0">
                <a:solidFill>
                  <a:schemeClr val="bg2"/>
                </a:solidFill>
                <a:latin typeface="Arial" pitchFamily="34" charset="0"/>
                <a:cs typeface="Arial" pitchFamily="34" charset="0"/>
              </a:rPr>
              <a:t>on </a:t>
            </a:r>
            <a:r>
              <a:rPr lang="en-CA" sz="2600" kern="1200" dirty="0">
                <a:solidFill>
                  <a:schemeClr val="bg2"/>
                </a:solidFill>
                <a:latin typeface="Arial" pitchFamily="34" charset="0"/>
                <a:cs typeface="Arial" pitchFamily="34" charset="0"/>
              </a:rPr>
              <a:t>vasopressors:</a:t>
            </a:r>
          </a:p>
        </p:txBody>
      </p:sp>
      <p:sp>
        <p:nvSpPr>
          <p:cNvPr id="21507" name="Title 1"/>
          <p:cNvSpPr>
            <a:spLocks noGrp="1"/>
          </p:cNvSpPr>
          <p:nvPr>
            <p:ph type="title"/>
          </p:nvPr>
        </p:nvSpPr>
        <p:spPr>
          <a:xfrm>
            <a:off x="0" y="165712"/>
            <a:ext cx="9144000" cy="758868"/>
          </a:xfrm>
        </p:spPr>
        <p:txBody>
          <a:bodyPr/>
          <a:lstStyle/>
          <a:p>
            <a:pPr>
              <a:lnSpc>
                <a:spcPct val="85000"/>
              </a:lnSpc>
            </a:pPr>
            <a:r>
              <a:rPr lang="en-CA" sz="3800" dirty="0"/>
              <a:t>What </a:t>
            </a:r>
            <a:r>
              <a:rPr lang="en-CA" sz="3800" dirty="0" smtClean="0"/>
              <a:t>about </a:t>
            </a:r>
            <a:r>
              <a:rPr lang="en-CA" sz="3800" dirty="0"/>
              <a:t>f</a:t>
            </a:r>
            <a:r>
              <a:rPr lang="en-CA" sz="3800" dirty="0" smtClean="0"/>
              <a:t>eeding </a:t>
            </a:r>
            <a:br>
              <a:rPr lang="en-CA" sz="3800" dirty="0" smtClean="0"/>
            </a:br>
            <a:r>
              <a:rPr lang="en-CA" sz="3800" dirty="0" smtClean="0"/>
              <a:t>the </a:t>
            </a:r>
            <a:r>
              <a:rPr lang="en-CA" sz="3800" dirty="0"/>
              <a:t>h</a:t>
            </a:r>
            <a:r>
              <a:rPr lang="en-CA" sz="3800" dirty="0" smtClean="0"/>
              <a:t>ypotensive patient</a:t>
            </a:r>
            <a:r>
              <a:rPr lang="en-CA" sz="3800" dirty="0"/>
              <a:t>?</a:t>
            </a:r>
          </a:p>
        </p:txBody>
      </p:sp>
      <p:sp>
        <p:nvSpPr>
          <p:cNvPr id="21509" name="Rectangle 4"/>
          <p:cNvSpPr>
            <a:spLocks noChangeArrowheads="1"/>
          </p:cNvSpPr>
          <p:nvPr/>
        </p:nvSpPr>
        <p:spPr bwMode="auto">
          <a:xfrm>
            <a:off x="2423160" y="4572000"/>
            <a:ext cx="4297680" cy="502920"/>
          </a:xfrm>
          <a:prstGeom prst="rect">
            <a:avLst/>
          </a:prstGeom>
          <a:solidFill>
            <a:schemeClr val="accent1"/>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nchor="ctr" anchorCtr="0"/>
          <a:lstStyle/>
          <a:p>
            <a:r>
              <a:rPr lang="en-CA" b="1" dirty="0">
                <a:solidFill>
                  <a:srgbClr val="012B74"/>
                </a:solidFill>
                <a:latin typeface="Arial" pitchFamily="34" charset="0"/>
                <a:cs typeface="Arial" pitchFamily="34" charset="0"/>
              </a:rPr>
              <a:t>Safety and </a:t>
            </a:r>
            <a:r>
              <a:rPr lang="en-CA" b="1" dirty="0" smtClean="0">
                <a:solidFill>
                  <a:srgbClr val="012B74"/>
                </a:solidFill>
                <a:latin typeface="Arial" pitchFamily="34" charset="0"/>
                <a:cs typeface="Arial" pitchFamily="34" charset="0"/>
              </a:rPr>
              <a:t>efficacy of EN??</a:t>
            </a:r>
            <a:endParaRPr lang="en-CA" b="1" dirty="0">
              <a:solidFill>
                <a:srgbClr val="012B74"/>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13524" y="1311137"/>
            <a:ext cx="5116953" cy="3609905"/>
          </a:xfrm>
          <a:prstGeom prst="rect">
            <a:avLst/>
          </a:prstGeom>
          <a:noFill/>
          <a:ln w="6350">
            <a:solidFill>
              <a:srgbClr val="1AA4D5"/>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530" name="Title 1"/>
          <p:cNvSpPr>
            <a:spLocks noGrp="1"/>
          </p:cNvSpPr>
          <p:nvPr>
            <p:ph type="title"/>
          </p:nvPr>
        </p:nvSpPr>
        <p:spPr>
          <a:xfrm>
            <a:off x="0" y="164275"/>
            <a:ext cx="9144000" cy="1143000"/>
          </a:xfrm>
        </p:spPr>
        <p:txBody>
          <a:bodyPr/>
          <a:lstStyle/>
          <a:p>
            <a:pPr>
              <a:lnSpc>
                <a:spcPct val="85000"/>
              </a:lnSpc>
            </a:pPr>
            <a:r>
              <a:rPr lang="en-CA" sz="3800" dirty="0"/>
              <a:t>Feeding the </a:t>
            </a:r>
            <a:r>
              <a:rPr lang="en-CA" sz="3800" dirty="0" smtClean="0"/>
              <a:t>hypotensive </a:t>
            </a:r>
            <a:r>
              <a:rPr lang="en-CA" sz="3800" dirty="0"/>
              <a:t>p</a:t>
            </a:r>
            <a:r>
              <a:rPr lang="en-CA" sz="3800" dirty="0" smtClean="0"/>
              <a:t>atient</a:t>
            </a:r>
            <a:r>
              <a:rPr lang="en-CA" sz="3800" dirty="0"/>
              <a:t>?</a:t>
            </a:r>
          </a:p>
        </p:txBody>
      </p:sp>
      <p:sp>
        <p:nvSpPr>
          <p:cNvPr id="22531" name="TextBox 6"/>
          <p:cNvSpPr txBox="1">
            <a:spLocks noChangeArrowheads="1"/>
          </p:cNvSpPr>
          <p:nvPr/>
        </p:nvSpPr>
        <p:spPr bwMode="auto">
          <a:xfrm>
            <a:off x="4403272" y="5405887"/>
            <a:ext cx="4653645" cy="307777"/>
          </a:xfrm>
          <a:prstGeom prst="rect">
            <a:avLst/>
          </a:prstGeom>
          <a:noFill/>
          <a:ln w="9525">
            <a:noFill/>
            <a:miter lim="800000"/>
            <a:headEnd/>
            <a:tailEnd/>
          </a:ln>
        </p:spPr>
        <p:txBody>
          <a:bodyPr wrap="square">
            <a:spAutoFit/>
          </a:bodyPr>
          <a:lstStyle/>
          <a:p>
            <a:pPr algn="r"/>
            <a:r>
              <a:rPr lang="en-CA" sz="1400" b="1" dirty="0" smtClean="0">
                <a:solidFill>
                  <a:srgbClr val="012B74"/>
                </a:solidFill>
                <a:latin typeface="Arial" pitchFamily="34" charset="0"/>
                <a:cs typeface="Arial" pitchFamily="34" charset="0"/>
              </a:rPr>
              <a:t>Khalid I, </a:t>
            </a:r>
            <a:r>
              <a:rPr lang="en-CA" sz="1400" b="1" dirty="0">
                <a:solidFill>
                  <a:srgbClr val="012B74"/>
                </a:solidFill>
                <a:latin typeface="Arial" pitchFamily="34" charset="0"/>
                <a:cs typeface="Arial" pitchFamily="34" charset="0"/>
              </a:rPr>
              <a:t>et al. </a:t>
            </a:r>
            <a:r>
              <a:rPr lang="en-CA" sz="1400" b="1" i="1" dirty="0" smtClean="0">
                <a:solidFill>
                  <a:srgbClr val="012B74"/>
                </a:solidFill>
                <a:latin typeface="Arial" pitchFamily="34" charset="0"/>
                <a:cs typeface="Arial" pitchFamily="34" charset="0"/>
              </a:rPr>
              <a:t>Am J </a:t>
            </a:r>
            <a:r>
              <a:rPr lang="en-CA" sz="1400" b="1" i="1" dirty="0" err="1" smtClean="0">
                <a:solidFill>
                  <a:srgbClr val="012B74"/>
                </a:solidFill>
                <a:latin typeface="Arial" pitchFamily="34" charset="0"/>
                <a:cs typeface="Arial" pitchFamily="34" charset="0"/>
              </a:rPr>
              <a:t>Crit</a:t>
            </a:r>
            <a:r>
              <a:rPr lang="en-CA" sz="1400" b="1" i="1" dirty="0" smtClean="0">
                <a:solidFill>
                  <a:srgbClr val="012B74"/>
                </a:solidFill>
                <a:latin typeface="Arial" pitchFamily="34" charset="0"/>
                <a:cs typeface="Arial" pitchFamily="34" charset="0"/>
              </a:rPr>
              <a:t> Care</a:t>
            </a:r>
            <a:r>
              <a:rPr lang="en-CA" sz="1400" b="1" dirty="0">
                <a:solidFill>
                  <a:srgbClr val="012B74"/>
                </a:solidFill>
                <a:latin typeface="Arial" pitchFamily="34" charset="0"/>
                <a:cs typeface="Arial" pitchFamily="34" charset="0"/>
              </a:rPr>
              <a:t>. </a:t>
            </a:r>
            <a:r>
              <a:rPr lang="en-CA" sz="1400" b="1" dirty="0" smtClean="0">
                <a:solidFill>
                  <a:srgbClr val="012B74"/>
                </a:solidFill>
                <a:latin typeface="Arial" pitchFamily="34" charset="0"/>
                <a:cs typeface="Arial" pitchFamily="34" charset="0"/>
              </a:rPr>
              <a:t>2010;19(3</a:t>
            </a:r>
            <a:r>
              <a:rPr lang="en-CA" sz="1400" b="1" dirty="0">
                <a:solidFill>
                  <a:srgbClr val="012B74"/>
                </a:solidFill>
                <a:latin typeface="Arial" pitchFamily="34" charset="0"/>
                <a:cs typeface="Arial" pitchFamily="34" charset="0"/>
              </a:rPr>
              <a:t>):</a:t>
            </a:r>
            <a:r>
              <a:rPr lang="en-CA" sz="1400" b="1" dirty="0" smtClean="0">
                <a:solidFill>
                  <a:srgbClr val="012B74"/>
                </a:solidFill>
                <a:latin typeface="Arial" pitchFamily="34" charset="0"/>
                <a:cs typeface="Arial" pitchFamily="34" charset="0"/>
              </a:rPr>
              <a:t>261-8.</a:t>
            </a:r>
            <a:endParaRPr lang="en-CA" sz="1400" b="1" dirty="0">
              <a:solidFill>
                <a:srgbClr val="012B74"/>
              </a:solidFill>
              <a:latin typeface="Arial" pitchFamily="34" charset="0"/>
              <a:cs typeface="Arial" pitchFamily="34" charset="0"/>
            </a:endParaRPr>
          </a:p>
        </p:txBody>
      </p:sp>
      <p:pic>
        <p:nvPicPr>
          <p:cNvPr id="10" name="Picture 87" descr="j0296959"/>
          <p:cNvPicPr>
            <a:picLocks noChangeAspect="1" noChangeArrowheads="1" noCrop="1"/>
          </p:cNvPicPr>
          <p:nvPr/>
        </p:nvPicPr>
        <p:blipFill>
          <a:blip r:embed="rId5" cstate="print"/>
          <a:srcRect/>
          <a:stretch>
            <a:fillRect/>
          </a:stretch>
        </p:blipFill>
        <p:spPr bwMode="auto">
          <a:xfrm>
            <a:off x="7338950" y="3327192"/>
            <a:ext cx="1752600" cy="1593850"/>
          </a:xfrm>
          <a:prstGeom prst="rect">
            <a:avLst/>
          </a:prstGeom>
          <a:noFill/>
          <a:ln w="9525">
            <a:noFill/>
            <a:miter lim="800000"/>
            <a:headEnd/>
            <a:tailEnd/>
          </a:ln>
        </p:spPr>
      </p:pic>
      <p:sp>
        <p:nvSpPr>
          <p:cNvPr id="3" name="Rectangle 2"/>
          <p:cNvSpPr/>
          <p:nvPr/>
        </p:nvSpPr>
        <p:spPr>
          <a:xfrm>
            <a:off x="0" y="671057"/>
            <a:ext cx="9144000" cy="640080"/>
          </a:xfrm>
          <a:prstGeom prst="rect">
            <a:avLst/>
          </a:prstGeom>
        </p:spPr>
        <p:txBody>
          <a:bodyPr wrap="square" anchor="ctr" anchorCtr="0">
            <a:noAutofit/>
          </a:bodyPr>
          <a:lstStyle/>
          <a:p>
            <a:r>
              <a:rPr lang="en-US" sz="1400" b="1" dirty="0">
                <a:solidFill>
                  <a:srgbClr val="012B74"/>
                </a:solidFill>
                <a:latin typeface="Arial" pitchFamily="34" charset="0"/>
                <a:cs typeface="Arial" pitchFamily="34" charset="0"/>
              </a:rPr>
              <a:t>Prospectively collected multi-institutional ICU database of </a:t>
            </a:r>
            <a:r>
              <a:rPr lang="en-US" sz="1400" b="1" dirty="0" smtClean="0">
                <a:solidFill>
                  <a:srgbClr val="012B74"/>
                </a:solidFill>
                <a:latin typeface="Arial" pitchFamily="34" charset="0"/>
                <a:cs typeface="Arial" pitchFamily="34" charset="0"/>
              </a:rPr>
              <a:t>1,174 </a:t>
            </a:r>
            <a:r>
              <a:rPr lang="en-US" sz="1400" b="1" dirty="0">
                <a:solidFill>
                  <a:srgbClr val="012B74"/>
                </a:solidFill>
                <a:latin typeface="Arial" pitchFamily="34" charset="0"/>
                <a:cs typeface="Arial" pitchFamily="34" charset="0"/>
              </a:rPr>
              <a:t>patients who required mechanical ventilation for more than </a:t>
            </a:r>
            <a:r>
              <a:rPr lang="en-US" sz="1400" b="1" dirty="0" smtClean="0">
                <a:solidFill>
                  <a:srgbClr val="012B74"/>
                </a:solidFill>
                <a:latin typeface="Arial" pitchFamily="34" charset="0"/>
                <a:cs typeface="Arial" pitchFamily="34" charset="0"/>
              </a:rPr>
              <a:t>two </a:t>
            </a:r>
            <a:r>
              <a:rPr lang="en-US" sz="1400" b="1" dirty="0">
                <a:solidFill>
                  <a:srgbClr val="012B74"/>
                </a:solidFill>
                <a:latin typeface="Arial" pitchFamily="34" charset="0"/>
                <a:cs typeface="Arial" pitchFamily="34" charset="0"/>
              </a:rPr>
              <a:t>days and were on vasopressor agents to support  blood pressure. </a:t>
            </a:r>
          </a:p>
        </p:txBody>
      </p:sp>
      <p:sp>
        <p:nvSpPr>
          <p:cNvPr id="4" name="Rectangle 3"/>
          <p:cNvSpPr/>
          <p:nvPr/>
        </p:nvSpPr>
        <p:spPr>
          <a:xfrm>
            <a:off x="0" y="4930170"/>
            <a:ext cx="9144000" cy="523220"/>
          </a:xfrm>
          <a:prstGeom prst="rect">
            <a:avLst/>
          </a:prstGeom>
        </p:spPr>
        <p:txBody>
          <a:bodyPr wrap="square">
            <a:spAutoFit/>
          </a:bodyPr>
          <a:lstStyle/>
          <a:p>
            <a:r>
              <a:rPr lang="en-US" sz="1400" b="1" dirty="0">
                <a:solidFill>
                  <a:srgbClr val="012B74"/>
                </a:solidFill>
                <a:latin typeface="Arial" pitchFamily="34" charset="0"/>
                <a:cs typeface="Arial" pitchFamily="34" charset="0"/>
              </a:rPr>
              <a:t>The beneficial effect of early feeding is more evident in </a:t>
            </a:r>
            <a:r>
              <a:rPr lang="en-US" sz="1400" b="1" dirty="0" smtClean="0">
                <a:solidFill>
                  <a:srgbClr val="012B74"/>
                </a:solidFill>
                <a:latin typeface="Arial" pitchFamily="34" charset="0"/>
                <a:cs typeface="Arial" pitchFamily="34" charset="0"/>
              </a:rPr>
              <a:t/>
            </a:r>
            <a:br>
              <a:rPr lang="en-US" sz="1400" b="1" dirty="0" smtClean="0">
                <a:solidFill>
                  <a:srgbClr val="012B74"/>
                </a:solidFill>
                <a:latin typeface="Arial" pitchFamily="34" charset="0"/>
                <a:cs typeface="Arial" pitchFamily="34" charset="0"/>
              </a:rPr>
            </a:br>
            <a:r>
              <a:rPr lang="en-US" sz="1400" b="1" dirty="0" smtClean="0">
                <a:solidFill>
                  <a:srgbClr val="012B74"/>
                </a:solidFill>
                <a:latin typeface="Arial" pitchFamily="34" charset="0"/>
                <a:cs typeface="Arial" pitchFamily="34" charset="0"/>
              </a:rPr>
              <a:t>the </a:t>
            </a:r>
            <a:r>
              <a:rPr lang="en-US" sz="1400" b="1" dirty="0">
                <a:solidFill>
                  <a:srgbClr val="012B74"/>
                </a:solidFill>
                <a:latin typeface="Arial" pitchFamily="34" charset="0"/>
                <a:cs typeface="Arial" pitchFamily="34" charset="0"/>
              </a:rPr>
              <a:t>sickest patients, </a:t>
            </a:r>
            <a:r>
              <a:rPr lang="en-US" sz="1400" b="1" dirty="0" smtClean="0">
                <a:solidFill>
                  <a:srgbClr val="012B74"/>
                </a:solidFill>
                <a:latin typeface="Arial" pitchFamily="34" charset="0"/>
                <a:cs typeface="Arial" pitchFamily="34" charset="0"/>
              </a:rPr>
              <a:t>i.e</a:t>
            </a:r>
            <a:r>
              <a:rPr lang="en-US" sz="1400" b="1" dirty="0">
                <a:solidFill>
                  <a:srgbClr val="012B74"/>
                </a:solidFill>
                <a:latin typeface="Arial" pitchFamily="34" charset="0"/>
                <a:cs typeface="Arial" pitchFamily="34" charset="0"/>
              </a:rPr>
              <a:t>., those on multiple vasopressor agents. </a:t>
            </a:r>
            <a:endParaRPr lang="en-CA" sz="1400" b="1" dirty="0">
              <a:solidFill>
                <a:srgbClr val="012B74"/>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86381"/>
            <a:ext cx="9144000" cy="1232770"/>
          </a:xfrm>
        </p:spPr>
        <p:txBody>
          <a:bodyPr tIns="128016"/>
          <a:lstStyle/>
          <a:p>
            <a:pPr>
              <a:lnSpc>
                <a:spcPct val="85000"/>
              </a:lnSpc>
              <a:defRPr/>
            </a:pPr>
            <a:r>
              <a:rPr lang="en-US" sz="3800" dirty="0"/>
              <a:t>Disclosure of Potential</a:t>
            </a:r>
            <a:br>
              <a:rPr lang="en-US" sz="3800" dirty="0"/>
            </a:br>
            <a:r>
              <a:rPr lang="en-US" sz="3800" dirty="0"/>
              <a:t>Conflicts of Interest</a:t>
            </a:r>
          </a:p>
        </p:txBody>
      </p:sp>
      <p:sp>
        <p:nvSpPr>
          <p:cNvPr id="17411" name="Rectangle 3"/>
          <p:cNvSpPr>
            <a:spLocks noGrp="1" noChangeArrowheads="1"/>
          </p:cNvSpPr>
          <p:nvPr>
            <p:ph type="body" idx="4294967295"/>
          </p:nvPr>
        </p:nvSpPr>
        <p:spPr>
          <a:xfrm>
            <a:off x="0" y="1066800"/>
            <a:ext cx="9144000" cy="4648200"/>
          </a:xfrm>
        </p:spPr>
        <p:txBody>
          <a:bodyPr anchor="ctr" anchorCtr="1"/>
          <a:lstStyle/>
          <a:p>
            <a:pPr marL="344488" indent="-344488" eaLnBrk="1" hangingPunct="1">
              <a:spcBef>
                <a:spcPts val="1800"/>
              </a:spcBef>
              <a:spcAft>
                <a:spcPts val="0"/>
              </a:spcAft>
              <a:buClr>
                <a:srgbClr val="012B74"/>
              </a:buClr>
              <a:buFont typeface="Wingdings 2" pitchFamily="18" charset="2"/>
              <a:buChar char=""/>
              <a:defRPr/>
            </a:pPr>
            <a:r>
              <a:rPr lang="en-US" sz="2800" dirty="0" smtClean="0">
                <a:solidFill>
                  <a:srgbClr val="000000"/>
                </a:solidFill>
                <a:latin typeface="Arial" pitchFamily="34" charset="0"/>
                <a:cs typeface="Arial" pitchFamily="34" charset="0"/>
              </a:rPr>
              <a:t>I have received research grants and speaker </a:t>
            </a:r>
            <a:br>
              <a:rPr lang="en-US" sz="2800" dirty="0" smtClean="0">
                <a:solidFill>
                  <a:srgbClr val="000000"/>
                </a:solidFill>
                <a:latin typeface="Arial" pitchFamily="34" charset="0"/>
                <a:cs typeface="Arial" pitchFamily="34" charset="0"/>
              </a:rPr>
            </a:br>
            <a:r>
              <a:rPr lang="en-US" sz="2800" dirty="0" smtClean="0">
                <a:solidFill>
                  <a:srgbClr val="000000"/>
                </a:solidFill>
                <a:latin typeface="Arial" pitchFamily="34" charset="0"/>
                <a:cs typeface="Arial" pitchFamily="34" charset="0"/>
              </a:rPr>
              <a:t>honoraria from the following companies:</a:t>
            </a:r>
          </a:p>
          <a:p>
            <a:pPr marL="747713" lvl="1" indent="-284163" eaLnBrk="1" hangingPunct="1">
              <a:spcBef>
                <a:spcPts val="1800"/>
              </a:spcBef>
              <a:spcAft>
                <a:spcPts val="0"/>
              </a:spcAft>
              <a:buClr>
                <a:srgbClr val="012B74"/>
              </a:buClr>
              <a:defRPr/>
            </a:pPr>
            <a:r>
              <a:rPr lang="en-US" sz="2400" dirty="0" smtClean="0">
                <a:solidFill>
                  <a:srgbClr val="000000"/>
                </a:solidFill>
                <a:latin typeface="Arial" pitchFamily="34" charset="0"/>
                <a:cs typeface="Arial" pitchFamily="34" charset="0"/>
              </a:rPr>
              <a:t>Nestlé Canada</a:t>
            </a:r>
          </a:p>
          <a:p>
            <a:pPr marL="747713" lvl="1" indent="-284163" eaLnBrk="1" hangingPunct="1">
              <a:spcBef>
                <a:spcPts val="1800"/>
              </a:spcBef>
              <a:spcAft>
                <a:spcPts val="0"/>
              </a:spcAft>
              <a:buClr>
                <a:srgbClr val="012B74"/>
              </a:buClr>
              <a:defRPr/>
            </a:pPr>
            <a:r>
              <a:rPr lang="en-US" sz="2400" dirty="0" smtClean="0">
                <a:solidFill>
                  <a:srgbClr val="000000"/>
                </a:solidFill>
                <a:latin typeface="Arial" pitchFamily="34" charset="0"/>
                <a:cs typeface="Arial" pitchFamily="34" charset="0"/>
              </a:rPr>
              <a:t>Fresenius </a:t>
            </a:r>
            <a:r>
              <a:rPr lang="en-US" sz="2400" dirty="0" err="1" smtClean="0">
                <a:solidFill>
                  <a:srgbClr val="000000"/>
                </a:solidFill>
                <a:latin typeface="Arial" pitchFamily="34" charset="0"/>
                <a:cs typeface="Arial" pitchFamily="34" charset="0"/>
              </a:rPr>
              <a:t>Kabi</a:t>
            </a:r>
            <a:r>
              <a:rPr lang="en-US" sz="2400" dirty="0" smtClean="0">
                <a:solidFill>
                  <a:srgbClr val="000000"/>
                </a:solidFill>
                <a:latin typeface="Arial" pitchFamily="34" charset="0"/>
                <a:cs typeface="Arial" pitchFamily="34" charset="0"/>
              </a:rPr>
              <a:t> AG</a:t>
            </a:r>
          </a:p>
          <a:p>
            <a:pPr marL="747713" lvl="1" indent="-284163" eaLnBrk="1" hangingPunct="1">
              <a:spcBef>
                <a:spcPts val="1800"/>
              </a:spcBef>
              <a:spcAft>
                <a:spcPts val="0"/>
              </a:spcAft>
              <a:buClr>
                <a:srgbClr val="012B74"/>
              </a:buClr>
              <a:defRPr/>
            </a:pPr>
            <a:r>
              <a:rPr lang="en-US" sz="2400" dirty="0" smtClean="0">
                <a:solidFill>
                  <a:srgbClr val="000000"/>
                </a:solidFill>
                <a:latin typeface="Arial" pitchFamily="34" charset="0"/>
                <a:cs typeface="Arial" pitchFamily="34" charset="0"/>
              </a:rPr>
              <a:t>Baxter</a:t>
            </a:r>
          </a:p>
          <a:p>
            <a:pPr marL="747713" lvl="1" indent="-284163" eaLnBrk="1" hangingPunct="1">
              <a:spcBef>
                <a:spcPts val="1800"/>
              </a:spcBef>
              <a:spcAft>
                <a:spcPts val="0"/>
              </a:spcAft>
              <a:buClr>
                <a:srgbClr val="012B74"/>
              </a:buClr>
              <a:defRPr/>
            </a:pPr>
            <a:r>
              <a:rPr lang="en-US" sz="2400" dirty="0" smtClean="0">
                <a:solidFill>
                  <a:srgbClr val="000000"/>
                </a:solidFill>
                <a:latin typeface="Arial" pitchFamily="34" charset="0"/>
                <a:cs typeface="Arial" pitchFamily="34" charset="0"/>
              </a:rPr>
              <a:t>Abbott Laboratories</a:t>
            </a:r>
            <a:endParaRPr lang="en-US" sz="2400" dirty="0" smtClean="0">
              <a:solidFill>
                <a:srgbClr val="000000"/>
              </a:solidFill>
            </a:endParaRPr>
          </a:p>
        </p:txBody>
      </p:sp>
    </p:spTree>
    <p:custDataLst>
      <p:tags r:id="rId1"/>
    </p:custDataLst>
    <p:extLst>
      <p:ext uri="{BB962C8B-B14F-4D97-AF65-F5344CB8AC3E}">
        <p14:creationId xmlns="" xmlns:p14="http://schemas.microsoft.com/office/powerpoint/2010/main" val="1561564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671" y="168400"/>
            <a:ext cx="9141329" cy="593600"/>
          </a:xfrm>
        </p:spPr>
        <p:txBody>
          <a:bodyPr/>
          <a:lstStyle/>
          <a:p>
            <a:pPr>
              <a:lnSpc>
                <a:spcPct val="85000"/>
              </a:lnSpc>
            </a:pPr>
            <a:r>
              <a:rPr lang="en-US" sz="3800" dirty="0"/>
              <a:t>“Trophic Feeds”</a:t>
            </a:r>
          </a:p>
        </p:txBody>
      </p:sp>
      <p:sp>
        <p:nvSpPr>
          <p:cNvPr id="3076" name="Rectangle 3"/>
          <p:cNvSpPr>
            <a:spLocks noGrp="1" noChangeArrowheads="1"/>
          </p:cNvSpPr>
          <p:nvPr>
            <p:ph type="body" sz="half" idx="1"/>
          </p:nvPr>
        </p:nvSpPr>
        <p:spPr>
          <a:xfrm>
            <a:off x="57399" y="1323125"/>
            <a:ext cx="4584555" cy="3897288"/>
          </a:xfrm>
        </p:spPr>
        <p:txBody>
          <a:bodyPr anchor="ctr" anchorCtr="0"/>
          <a:lstStyle/>
          <a:p>
            <a:pPr marL="225425" indent="-225425" eaLnBrk="1" hangingPunct="1">
              <a:spcBef>
                <a:spcPts val="600"/>
              </a:spcBef>
              <a:spcAft>
                <a:spcPts val="0"/>
              </a:spcAft>
              <a:buClr>
                <a:srgbClr val="012B74"/>
              </a:buClr>
              <a:buFont typeface="Wingdings 2" pitchFamily="18" charset="2"/>
              <a:buChar char=""/>
              <a:defRPr/>
            </a:pPr>
            <a:r>
              <a:rPr lang="en-US" sz="2000" kern="1200" dirty="0">
                <a:solidFill>
                  <a:schemeClr val="bg2"/>
                </a:solidFill>
                <a:latin typeface="Arial" pitchFamily="34" charset="0"/>
                <a:cs typeface="Arial" pitchFamily="34" charset="0"/>
              </a:rPr>
              <a:t>Progressive atrophy of </a:t>
            </a:r>
            <a:r>
              <a:rPr lang="en-US" sz="2000" kern="1200" dirty="0" smtClean="0">
                <a:solidFill>
                  <a:schemeClr val="bg2"/>
                </a:solidFill>
                <a:latin typeface="Arial" pitchFamily="34" charset="0"/>
                <a:cs typeface="Arial" pitchFamily="34" charset="0"/>
              </a:rPr>
              <a:t>villous height </a:t>
            </a:r>
            <a:r>
              <a:rPr lang="en-US" sz="2000" kern="1200" dirty="0">
                <a:solidFill>
                  <a:schemeClr val="bg2"/>
                </a:solidFill>
                <a:latin typeface="Arial" pitchFamily="34" charset="0"/>
                <a:cs typeface="Arial" pitchFamily="34" charset="0"/>
              </a:rPr>
              <a:t>and </a:t>
            </a:r>
            <a:r>
              <a:rPr lang="en-US" sz="2000" kern="1200" dirty="0" smtClean="0">
                <a:solidFill>
                  <a:schemeClr val="bg2"/>
                </a:solidFill>
                <a:latin typeface="Arial" pitchFamily="34" charset="0"/>
                <a:cs typeface="Arial" pitchFamily="34" charset="0"/>
              </a:rPr>
              <a:t>crypt </a:t>
            </a:r>
            <a:r>
              <a:rPr lang="en-US" sz="2000" kern="1200" dirty="0">
                <a:solidFill>
                  <a:schemeClr val="bg2"/>
                </a:solidFill>
                <a:latin typeface="Arial" pitchFamily="34" charset="0"/>
                <a:cs typeface="Arial" pitchFamily="34" charset="0"/>
              </a:rPr>
              <a:t>depth in </a:t>
            </a:r>
            <a:r>
              <a:rPr lang="en-US" sz="2000" kern="1200" dirty="0" smtClean="0">
                <a:solidFill>
                  <a:schemeClr val="bg2"/>
                </a:solidFill>
                <a:latin typeface="Arial" pitchFamily="34" charset="0"/>
                <a:cs typeface="Arial" pitchFamily="34" charset="0"/>
              </a:rPr>
              <a:t>absence </a:t>
            </a:r>
            <a:r>
              <a:rPr lang="en-US" sz="2000" kern="1200" dirty="0">
                <a:solidFill>
                  <a:schemeClr val="bg2"/>
                </a:solidFill>
                <a:latin typeface="Arial" pitchFamily="34" charset="0"/>
                <a:cs typeface="Arial" pitchFamily="34" charset="0"/>
              </a:rPr>
              <a:t>of </a:t>
            </a:r>
            <a:r>
              <a:rPr lang="en-US" sz="2000" kern="1200" dirty="0" smtClean="0">
                <a:solidFill>
                  <a:schemeClr val="bg2"/>
                </a:solidFill>
                <a:latin typeface="Arial" pitchFamily="34" charset="0"/>
                <a:cs typeface="Arial" pitchFamily="34" charset="0"/>
              </a:rPr>
              <a:t>EN.</a:t>
            </a:r>
            <a:endParaRPr lang="en-US" sz="2000" kern="1200" dirty="0">
              <a:solidFill>
                <a:schemeClr val="bg2"/>
              </a:solidFill>
              <a:latin typeface="Arial" pitchFamily="34" charset="0"/>
              <a:cs typeface="Arial" pitchFamily="34" charset="0"/>
            </a:endParaRPr>
          </a:p>
          <a:p>
            <a:pPr marL="225425" indent="-225425" eaLnBrk="1" hangingPunct="1">
              <a:spcBef>
                <a:spcPts val="600"/>
              </a:spcBef>
              <a:spcAft>
                <a:spcPts val="0"/>
              </a:spcAft>
              <a:buClr>
                <a:srgbClr val="012B74"/>
              </a:buClr>
              <a:buFont typeface="Wingdings 2" pitchFamily="18" charset="2"/>
              <a:buChar char=""/>
              <a:defRPr/>
            </a:pPr>
            <a:r>
              <a:rPr lang="en-US" sz="2000" kern="1200" dirty="0" smtClean="0">
                <a:solidFill>
                  <a:schemeClr val="bg2"/>
                </a:solidFill>
                <a:latin typeface="Arial" pitchFamily="34" charset="0"/>
                <a:cs typeface="Arial" pitchFamily="34" charset="0"/>
              </a:rPr>
              <a:t>Leads </a:t>
            </a:r>
            <a:r>
              <a:rPr lang="en-US" sz="2000" kern="1200" dirty="0">
                <a:solidFill>
                  <a:schemeClr val="bg2"/>
                </a:solidFill>
                <a:latin typeface="Arial" pitchFamily="34" charset="0"/>
                <a:cs typeface="Arial" pitchFamily="34" charset="0"/>
              </a:rPr>
              <a:t>to increased permeability </a:t>
            </a:r>
            <a:r>
              <a:rPr lang="en-US" sz="2000" kern="1200" dirty="0" smtClean="0">
                <a:solidFill>
                  <a:schemeClr val="bg2"/>
                </a:solidFill>
                <a:latin typeface="Arial" pitchFamily="34" charset="0"/>
                <a:cs typeface="Arial" pitchFamily="34" charset="0"/>
              </a:rPr>
              <a:t/>
            </a:r>
            <a:br>
              <a:rPr lang="en-US" sz="2000" kern="1200" dirty="0" smtClean="0">
                <a:solidFill>
                  <a:schemeClr val="bg2"/>
                </a:solidFill>
                <a:latin typeface="Arial" pitchFamily="34" charset="0"/>
                <a:cs typeface="Arial" pitchFamily="34" charset="0"/>
              </a:rPr>
            </a:br>
            <a:r>
              <a:rPr lang="en-US" sz="2000" kern="1200" dirty="0" smtClean="0">
                <a:solidFill>
                  <a:schemeClr val="bg2"/>
                </a:solidFill>
                <a:latin typeface="Arial" pitchFamily="34" charset="0"/>
                <a:cs typeface="Arial" pitchFamily="34" charset="0"/>
              </a:rPr>
              <a:t>and </a:t>
            </a:r>
            <a:r>
              <a:rPr lang="en-US" sz="2000" kern="1200" dirty="0">
                <a:solidFill>
                  <a:schemeClr val="bg2"/>
                </a:solidFill>
                <a:latin typeface="Arial" pitchFamily="34" charset="0"/>
                <a:cs typeface="Arial" pitchFamily="34" charset="0"/>
              </a:rPr>
              <a:t>decreased </a:t>
            </a:r>
            <a:r>
              <a:rPr lang="en-US" sz="2000" kern="1200" dirty="0" smtClean="0">
                <a:solidFill>
                  <a:schemeClr val="bg2"/>
                </a:solidFill>
                <a:latin typeface="Arial" pitchFamily="34" charset="0"/>
                <a:cs typeface="Arial" pitchFamily="34" charset="0"/>
              </a:rPr>
              <a:t>IgA** secretion.</a:t>
            </a:r>
            <a:endParaRPr lang="en-US" sz="2000" kern="1200" dirty="0">
              <a:solidFill>
                <a:schemeClr val="bg2"/>
              </a:solidFill>
              <a:latin typeface="Arial" pitchFamily="34" charset="0"/>
              <a:cs typeface="Arial" pitchFamily="34" charset="0"/>
            </a:endParaRPr>
          </a:p>
          <a:p>
            <a:pPr marL="225425" indent="-225425" eaLnBrk="1" hangingPunct="1">
              <a:spcBef>
                <a:spcPts val="600"/>
              </a:spcBef>
              <a:spcAft>
                <a:spcPts val="0"/>
              </a:spcAft>
              <a:buClr>
                <a:srgbClr val="012B74"/>
              </a:buClr>
              <a:buFont typeface="Wingdings 2" pitchFamily="18" charset="2"/>
              <a:buChar char=""/>
              <a:defRPr/>
            </a:pPr>
            <a:r>
              <a:rPr lang="en-US" sz="2000" kern="1200" dirty="0">
                <a:solidFill>
                  <a:schemeClr val="bg2"/>
                </a:solidFill>
                <a:latin typeface="Arial" pitchFamily="34" charset="0"/>
                <a:cs typeface="Arial" pitchFamily="34" charset="0"/>
              </a:rPr>
              <a:t>Can be preserved by a minimum </a:t>
            </a:r>
            <a:r>
              <a:rPr lang="en-US" sz="2000" kern="1200" dirty="0" smtClean="0">
                <a:solidFill>
                  <a:schemeClr val="bg2"/>
                </a:solidFill>
                <a:latin typeface="Arial" pitchFamily="34" charset="0"/>
                <a:cs typeface="Arial" pitchFamily="34" charset="0"/>
              </a:rPr>
              <a:t/>
            </a:r>
            <a:br>
              <a:rPr lang="en-US" sz="2000" kern="1200" dirty="0" smtClean="0">
                <a:solidFill>
                  <a:schemeClr val="bg2"/>
                </a:solidFill>
                <a:latin typeface="Arial" pitchFamily="34" charset="0"/>
                <a:cs typeface="Arial" pitchFamily="34" charset="0"/>
              </a:rPr>
            </a:br>
            <a:r>
              <a:rPr lang="en-US" sz="2000" kern="1200" dirty="0" smtClean="0">
                <a:solidFill>
                  <a:schemeClr val="bg2"/>
                </a:solidFill>
                <a:latin typeface="Arial" pitchFamily="34" charset="0"/>
                <a:cs typeface="Arial" pitchFamily="34" charset="0"/>
              </a:rPr>
              <a:t>of </a:t>
            </a:r>
            <a:r>
              <a:rPr lang="en-US" sz="2000" kern="1200" dirty="0">
                <a:solidFill>
                  <a:schemeClr val="bg2"/>
                </a:solidFill>
                <a:latin typeface="Arial" pitchFamily="34" charset="0"/>
                <a:cs typeface="Arial" pitchFamily="34" charset="0"/>
              </a:rPr>
              <a:t>10-15% of goal </a:t>
            </a:r>
            <a:r>
              <a:rPr lang="en-US" sz="2000" kern="1200" dirty="0" smtClean="0">
                <a:solidFill>
                  <a:schemeClr val="bg2"/>
                </a:solidFill>
                <a:latin typeface="Arial" pitchFamily="34" charset="0"/>
                <a:cs typeface="Arial" pitchFamily="34" charset="0"/>
              </a:rPr>
              <a:t>calories.</a:t>
            </a:r>
            <a:endParaRPr lang="en-US" sz="2000" kern="1200" dirty="0">
              <a:solidFill>
                <a:schemeClr val="bg2"/>
              </a:solidFill>
              <a:latin typeface="Arial" pitchFamily="34" charset="0"/>
              <a:cs typeface="Arial" pitchFamily="34" charset="0"/>
            </a:endParaRPr>
          </a:p>
          <a:p>
            <a:pPr marL="225425" indent="-225425" eaLnBrk="1" hangingPunct="1">
              <a:spcBef>
                <a:spcPts val="600"/>
              </a:spcBef>
              <a:spcAft>
                <a:spcPts val="0"/>
              </a:spcAft>
              <a:buClr>
                <a:srgbClr val="012B74"/>
              </a:buClr>
              <a:buFont typeface="Wingdings 2" pitchFamily="18" charset="2"/>
              <a:buChar char=""/>
              <a:defRPr/>
            </a:pPr>
            <a:r>
              <a:rPr lang="en-US" sz="2000" kern="1200" dirty="0">
                <a:solidFill>
                  <a:schemeClr val="bg2"/>
                </a:solidFill>
                <a:latin typeface="Arial" pitchFamily="34" charset="0"/>
                <a:cs typeface="Arial" pitchFamily="34" charset="0"/>
              </a:rPr>
              <a:t>Observational study </a:t>
            </a:r>
            <a:r>
              <a:rPr lang="en-US" sz="2000" kern="1200">
                <a:solidFill>
                  <a:schemeClr val="bg2"/>
                </a:solidFill>
                <a:latin typeface="Arial" pitchFamily="34" charset="0"/>
                <a:cs typeface="Arial" pitchFamily="34" charset="0"/>
              </a:rPr>
              <a:t>of </a:t>
            </a:r>
            <a:r>
              <a:rPr lang="en-US" sz="2000" kern="1200" smtClean="0">
                <a:solidFill>
                  <a:schemeClr val="bg2"/>
                </a:solidFill>
                <a:latin typeface="Arial" pitchFamily="34" charset="0"/>
                <a:cs typeface="Arial" pitchFamily="34" charset="0"/>
              </a:rPr>
              <a:t>66 </a:t>
            </a:r>
            <a:r>
              <a:rPr lang="en-US" sz="2000" kern="1200" dirty="0">
                <a:solidFill>
                  <a:schemeClr val="bg2"/>
                </a:solidFill>
                <a:latin typeface="Arial" pitchFamily="34" charset="0"/>
                <a:cs typeface="Arial" pitchFamily="34" charset="0"/>
              </a:rPr>
              <a:t>critically </a:t>
            </a:r>
            <a:r>
              <a:rPr lang="en-US" sz="2000" kern="1200" dirty="0" smtClean="0">
                <a:solidFill>
                  <a:schemeClr val="bg2"/>
                </a:solidFill>
                <a:latin typeface="Arial" pitchFamily="34" charset="0"/>
                <a:cs typeface="Arial" pitchFamily="34" charset="0"/>
              </a:rPr>
              <a:t/>
            </a:r>
            <a:br>
              <a:rPr lang="en-US" sz="2000" kern="1200" dirty="0" smtClean="0">
                <a:solidFill>
                  <a:schemeClr val="bg2"/>
                </a:solidFill>
                <a:latin typeface="Arial" pitchFamily="34" charset="0"/>
                <a:cs typeface="Arial" pitchFamily="34" charset="0"/>
              </a:rPr>
            </a:br>
            <a:r>
              <a:rPr lang="en-US" sz="2000" kern="1200" dirty="0" smtClean="0">
                <a:solidFill>
                  <a:schemeClr val="bg2"/>
                </a:solidFill>
                <a:latin typeface="Arial" pitchFamily="34" charset="0"/>
                <a:cs typeface="Arial" pitchFamily="34" charset="0"/>
              </a:rPr>
              <a:t>ill </a:t>
            </a:r>
            <a:r>
              <a:rPr lang="en-US" sz="2000" kern="1200" dirty="0">
                <a:solidFill>
                  <a:schemeClr val="bg2"/>
                </a:solidFill>
                <a:latin typeface="Arial" pitchFamily="34" charset="0"/>
                <a:cs typeface="Arial" pitchFamily="34" charset="0"/>
              </a:rPr>
              <a:t>patients suggests </a:t>
            </a:r>
            <a:r>
              <a:rPr lang="en-US" sz="2000" kern="1200" dirty="0" smtClean="0">
                <a:solidFill>
                  <a:schemeClr val="bg2"/>
                </a:solidFill>
                <a:latin typeface="Arial" pitchFamily="34" charset="0"/>
                <a:cs typeface="Arial" pitchFamily="34" charset="0"/>
              </a:rPr>
              <a:t>TPN</a:t>
            </a:r>
            <a:r>
              <a:rPr lang="en-US" sz="2000" kern="1200" baseline="30000" dirty="0" smtClean="0">
                <a:solidFill>
                  <a:schemeClr val="bg2"/>
                </a:solidFill>
                <a:latin typeface="Arial" pitchFamily="34" charset="0"/>
                <a:cs typeface="Arial" pitchFamily="34" charset="0"/>
              </a:rPr>
              <a:t>†</a:t>
            </a:r>
            <a:r>
              <a:rPr lang="en-US" sz="300" kern="1200" dirty="0" smtClean="0">
                <a:solidFill>
                  <a:schemeClr val="bg2"/>
                </a:solidFill>
                <a:latin typeface="Arial" pitchFamily="34" charset="0"/>
                <a:cs typeface="Arial" pitchFamily="34" charset="0"/>
              </a:rPr>
              <a:t> </a:t>
            </a:r>
            <a:r>
              <a:rPr lang="en-US" sz="2000" kern="1200" dirty="0" smtClean="0">
                <a:solidFill>
                  <a:schemeClr val="bg2"/>
                </a:solidFill>
                <a:latin typeface="Arial" pitchFamily="34" charset="0"/>
                <a:cs typeface="Arial" pitchFamily="34" charset="0"/>
              </a:rPr>
              <a:t>+</a:t>
            </a:r>
            <a:r>
              <a:rPr lang="en-US" sz="1400" kern="1200" dirty="0" smtClean="0">
                <a:solidFill>
                  <a:schemeClr val="bg2"/>
                </a:solidFill>
                <a:latin typeface="Arial" pitchFamily="34" charset="0"/>
                <a:cs typeface="Arial" pitchFamily="34" charset="0"/>
              </a:rPr>
              <a:t> </a:t>
            </a:r>
            <a:r>
              <a:rPr lang="en-US" sz="2000" kern="1200" dirty="0" smtClean="0">
                <a:solidFill>
                  <a:schemeClr val="bg2"/>
                </a:solidFill>
                <a:latin typeface="Arial" pitchFamily="34" charset="0"/>
                <a:cs typeface="Arial" pitchFamily="34" charset="0"/>
              </a:rPr>
              <a:t>trophic </a:t>
            </a:r>
            <a:r>
              <a:rPr lang="en-US" sz="2000" kern="1200" dirty="0">
                <a:solidFill>
                  <a:schemeClr val="bg2"/>
                </a:solidFill>
                <a:latin typeface="Arial" pitchFamily="34" charset="0"/>
                <a:cs typeface="Arial" pitchFamily="34" charset="0"/>
              </a:rPr>
              <a:t>feeds associated with reduced infection and mortality compared </a:t>
            </a:r>
            <a:r>
              <a:rPr lang="en-US" sz="2000" kern="1200" dirty="0" smtClean="0">
                <a:solidFill>
                  <a:schemeClr val="bg2"/>
                </a:solidFill>
                <a:latin typeface="Arial" pitchFamily="34" charset="0"/>
                <a:cs typeface="Arial" pitchFamily="34" charset="0"/>
              </a:rPr>
              <a:t/>
            </a:r>
            <a:br>
              <a:rPr lang="en-US" sz="2000" kern="1200" dirty="0" smtClean="0">
                <a:solidFill>
                  <a:schemeClr val="bg2"/>
                </a:solidFill>
                <a:latin typeface="Arial" pitchFamily="34" charset="0"/>
                <a:cs typeface="Arial" pitchFamily="34" charset="0"/>
              </a:rPr>
            </a:br>
            <a:r>
              <a:rPr lang="en-US" sz="2000" kern="1200" dirty="0" smtClean="0">
                <a:solidFill>
                  <a:schemeClr val="bg2"/>
                </a:solidFill>
                <a:latin typeface="Arial" pitchFamily="34" charset="0"/>
                <a:cs typeface="Arial" pitchFamily="34" charset="0"/>
              </a:rPr>
              <a:t>to </a:t>
            </a:r>
            <a:r>
              <a:rPr lang="en-US" sz="2000" kern="1200" dirty="0">
                <a:solidFill>
                  <a:schemeClr val="bg2"/>
                </a:solidFill>
                <a:latin typeface="Arial" pitchFamily="34" charset="0"/>
                <a:cs typeface="Arial" pitchFamily="34" charset="0"/>
              </a:rPr>
              <a:t>TPN </a:t>
            </a:r>
            <a:r>
              <a:rPr lang="en-US" sz="2000" kern="1200" dirty="0" smtClean="0">
                <a:solidFill>
                  <a:schemeClr val="bg2"/>
                </a:solidFill>
                <a:latin typeface="Arial" pitchFamily="34" charset="0"/>
                <a:cs typeface="Arial" pitchFamily="34" charset="0"/>
              </a:rPr>
              <a:t>alone</a:t>
            </a:r>
            <a:r>
              <a:rPr lang="en-US" sz="2000" kern="1200" baseline="30000" dirty="0" smtClean="0">
                <a:solidFill>
                  <a:schemeClr val="bg2"/>
                </a:solidFill>
                <a:latin typeface="Arial" pitchFamily="34" charset="0"/>
                <a:cs typeface="Arial" pitchFamily="34" charset="0"/>
              </a:rPr>
              <a:t>1</a:t>
            </a:r>
            <a:r>
              <a:rPr lang="en-US" sz="2000" kern="1200" dirty="0" smtClean="0">
                <a:solidFill>
                  <a:schemeClr val="bg2"/>
                </a:solidFill>
                <a:latin typeface="Arial" pitchFamily="34" charset="0"/>
                <a:cs typeface="Arial" pitchFamily="34" charset="0"/>
              </a:rPr>
              <a:t>.</a:t>
            </a:r>
            <a:endParaRPr lang="en-US" sz="2000" kern="1200" dirty="0">
              <a:solidFill>
                <a:schemeClr val="bg2"/>
              </a:solidFill>
              <a:latin typeface="Arial" pitchFamily="34" charset="0"/>
              <a:cs typeface="Arial" pitchFamily="34" charset="0"/>
            </a:endParaRPr>
          </a:p>
        </p:txBody>
      </p:sp>
      <p:graphicFrame>
        <p:nvGraphicFramePr>
          <p:cNvPr id="3074" name="Object 4"/>
          <p:cNvGraphicFramePr>
            <a:graphicFrameLocks noChangeAspect="1"/>
          </p:cNvGraphicFramePr>
          <p:nvPr>
            <p:extLst>
              <p:ext uri="{D42A27DB-BD31-4B8C-83A1-F6EECF244321}">
                <p14:modId xmlns="" xmlns:p14="http://schemas.microsoft.com/office/powerpoint/2010/main" val="4181360377"/>
              </p:ext>
            </p:extLst>
          </p:nvPr>
        </p:nvGraphicFramePr>
        <p:xfrm>
          <a:off x="4533400" y="734995"/>
          <a:ext cx="4431761" cy="4023360"/>
        </p:xfrm>
        <a:graphic>
          <a:graphicData uri="http://schemas.openxmlformats.org/presentationml/2006/ole">
            <p:oleObj spid="_x0000_s3311" name="Photo Editor Photo" r:id="rId5" imgW="3010320" imgH="3371429" progId="">
              <p:embed/>
            </p:oleObj>
          </a:graphicData>
        </a:graphic>
      </p:graphicFrame>
      <p:sp>
        <p:nvSpPr>
          <p:cNvPr id="3077" name="Text Box 5"/>
          <p:cNvSpPr txBox="1">
            <a:spLocks noChangeArrowheads="1"/>
          </p:cNvSpPr>
          <p:nvPr/>
        </p:nvSpPr>
        <p:spPr bwMode="auto">
          <a:xfrm>
            <a:off x="5353791" y="4827331"/>
            <a:ext cx="2895600" cy="369332"/>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p>
            <a:pPr eaLnBrk="1" hangingPunct="1">
              <a:spcBef>
                <a:spcPct val="50000"/>
              </a:spcBef>
            </a:pPr>
            <a:r>
              <a:rPr lang="en-US" sz="1800" b="1" dirty="0" smtClean="0">
                <a:solidFill>
                  <a:srgbClr val="002060"/>
                </a:solidFill>
                <a:latin typeface="Arial" pitchFamily="34" charset="0"/>
                <a:cs typeface="Arial" pitchFamily="34" charset="0"/>
              </a:rPr>
              <a:t>A = </a:t>
            </a:r>
            <a:r>
              <a:rPr lang="en-US" sz="1800" b="1" dirty="0">
                <a:solidFill>
                  <a:srgbClr val="002060"/>
                </a:solidFill>
                <a:latin typeface="Arial" pitchFamily="34" charset="0"/>
                <a:cs typeface="Arial" pitchFamily="34" charset="0"/>
              </a:rPr>
              <a:t>No EN; </a:t>
            </a:r>
            <a:r>
              <a:rPr lang="en-US" sz="1800" b="1" dirty="0" smtClean="0">
                <a:solidFill>
                  <a:srgbClr val="002060"/>
                </a:solidFill>
                <a:latin typeface="Arial" pitchFamily="34" charset="0"/>
                <a:cs typeface="Arial" pitchFamily="34" charset="0"/>
              </a:rPr>
              <a:t>B </a:t>
            </a:r>
            <a:r>
              <a:rPr lang="en-US" sz="1800" b="1" dirty="0">
                <a:solidFill>
                  <a:srgbClr val="002060"/>
                </a:solidFill>
                <a:latin typeface="Arial" pitchFamily="34" charset="0"/>
                <a:cs typeface="Arial" pitchFamily="34" charset="0"/>
              </a:rPr>
              <a:t>= 100% EN</a:t>
            </a:r>
          </a:p>
        </p:txBody>
      </p:sp>
      <p:sp>
        <p:nvSpPr>
          <p:cNvPr id="3079" name="Text Box 8"/>
          <p:cNvSpPr txBox="1">
            <a:spLocks noChangeArrowheads="1"/>
          </p:cNvSpPr>
          <p:nvPr/>
        </p:nvSpPr>
        <p:spPr bwMode="auto">
          <a:xfrm>
            <a:off x="4641955" y="5182025"/>
            <a:ext cx="4420961" cy="523220"/>
          </a:xfrm>
          <a:prstGeom prst="rect">
            <a:avLst/>
          </a:prstGeom>
          <a:noFill/>
          <a:ln w="9525">
            <a:noFill/>
            <a:miter lim="800000"/>
            <a:headEnd/>
            <a:tailEnd/>
          </a:ln>
        </p:spPr>
        <p:txBody>
          <a:bodyPr wrap="square">
            <a:spAutoFit/>
          </a:bodyPr>
          <a:lstStyle/>
          <a:p>
            <a:pPr algn="r">
              <a:spcBef>
                <a:spcPts val="0"/>
              </a:spcBef>
            </a:pPr>
            <a:r>
              <a:rPr lang="en-US" sz="1400" b="1" baseline="30000" dirty="0" smtClean="0">
                <a:solidFill>
                  <a:srgbClr val="012B74"/>
                </a:solidFill>
                <a:latin typeface="Arial" pitchFamily="34" charset="0"/>
                <a:cs typeface="Arial" pitchFamily="34" charset="0"/>
              </a:rPr>
              <a:t>1</a:t>
            </a:r>
            <a:r>
              <a:rPr lang="en-US" sz="1400" b="1" dirty="0" smtClean="0">
                <a:solidFill>
                  <a:srgbClr val="012B74"/>
                </a:solidFill>
                <a:latin typeface="Arial" pitchFamily="34" charset="0"/>
                <a:cs typeface="Arial" pitchFamily="34" charset="0"/>
              </a:rPr>
              <a:t>Marik. </a:t>
            </a:r>
            <a:r>
              <a:rPr lang="en-US" sz="1400" b="1" i="1" dirty="0" err="1">
                <a:solidFill>
                  <a:srgbClr val="012B74"/>
                </a:solidFill>
                <a:latin typeface="Arial" pitchFamily="34" charset="0"/>
                <a:cs typeface="Arial" pitchFamily="34" charset="0"/>
              </a:rPr>
              <a:t>Crit</a:t>
            </a:r>
            <a:r>
              <a:rPr lang="en-US" sz="1400" b="1" i="1" dirty="0">
                <a:solidFill>
                  <a:srgbClr val="012B74"/>
                </a:solidFill>
                <a:latin typeface="Arial" pitchFamily="34" charset="0"/>
                <a:cs typeface="Arial" pitchFamily="34" charset="0"/>
              </a:rPr>
              <a:t> Care </a:t>
            </a:r>
            <a:r>
              <a:rPr lang="en-US" sz="1400" b="1" i="1" dirty="0" smtClean="0">
                <a:solidFill>
                  <a:srgbClr val="012B74"/>
                </a:solidFill>
                <a:latin typeface="Arial" pitchFamily="34" charset="0"/>
                <a:cs typeface="Arial" pitchFamily="34" charset="0"/>
              </a:rPr>
              <a:t>&amp; Shock</a:t>
            </a:r>
            <a:r>
              <a:rPr lang="en-US" sz="1400" b="1" dirty="0" smtClean="0">
                <a:solidFill>
                  <a:srgbClr val="012B74"/>
                </a:solidFill>
                <a:latin typeface="Arial" pitchFamily="34" charset="0"/>
                <a:cs typeface="Arial" pitchFamily="34" charset="0"/>
              </a:rPr>
              <a:t>. 2002;5:1-10;</a:t>
            </a:r>
          </a:p>
          <a:p>
            <a:pPr algn="r">
              <a:spcBef>
                <a:spcPts val="0"/>
              </a:spcBef>
            </a:pPr>
            <a:r>
              <a:rPr lang="en-US" sz="1400" b="1" dirty="0" err="1">
                <a:solidFill>
                  <a:srgbClr val="012B74"/>
                </a:solidFill>
                <a:latin typeface="Arial" pitchFamily="34" charset="0"/>
                <a:cs typeface="Arial" pitchFamily="34" charset="0"/>
              </a:rPr>
              <a:t>Ohta</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 K, et al. </a:t>
            </a:r>
            <a:r>
              <a:rPr lang="en-US" sz="1400" b="1" i="1" dirty="0" smtClean="0">
                <a:solidFill>
                  <a:srgbClr val="012B74"/>
                </a:solidFill>
                <a:latin typeface="Arial" pitchFamily="34" charset="0"/>
                <a:cs typeface="Arial" pitchFamily="34" charset="0"/>
              </a:rPr>
              <a:t>Am </a:t>
            </a:r>
            <a:r>
              <a:rPr lang="en-US" sz="1400" b="1" i="1" dirty="0">
                <a:solidFill>
                  <a:srgbClr val="012B74"/>
                </a:solidFill>
                <a:latin typeface="Arial" pitchFamily="34" charset="0"/>
                <a:cs typeface="Arial" pitchFamily="34" charset="0"/>
              </a:rPr>
              <a:t>J </a:t>
            </a:r>
            <a:r>
              <a:rPr lang="en-US" sz="1400" b="1" i="1" dirty="0" smtClean="0">
                <a:solidFill>
                  <a:srgbClr val="012B74"/>
                </a:solidFill>
                <a:latin typeface="Arial" pitchFamily="34" charset="0"/>
                <a:cs typeface="Arial" pitchFamily="34" charset="0"/>
              </a:rPr>
              <a:t>Surg</a:t>
            </a:r>
            <a:r>
              <a:rPr lang="en-US" sz="1400" b="1" dirty="0">
                <a:solidFill>
                  <a:srgbClr val="012B74"/>
                </a:solidFill>
                <a:latin typeface="Arial" pitchFamily="34" charset="0"/>
                <a:cs typeface="Arial" pitchFamily="34" charset="0"/>
              </a:rPr>
              <a:t>. </a:t>
            </a:r>
            <a:r>
              <a:rPr lang="en-US" sz="1400" b="1" dirty="0" smtClean="0">
                <a:solidFill>
                  <a:srgbClr val="012B74"/>
                </a:solidFill>
                <a:latin typeface="Arial" pitchFamily="34" charset="0"/>
                <a:cs typeface="Arial" pitchFamily="34" charset="0"/>
              </a:rPr>
              <a:t>2003;185(1</a:t>
            </a:r>
            <a:r>
              <a:rPr lang="en-US" sz="1400" b="1" dirty="0">
                <a:solidFill>
                  <a:srgbClr val="012B74"/>
                </a:solidFill>
                <a:latin typeface="Arial" pitchFamily="34" charset="0"/>
                <a:cs typeface="Arial" pitchFamily="34" charset="0"/>
              </a:rPr>
              <a:t>):79-85.</a:t>
            </a:r>
          </a:p>
        </p:txBody>
      </p:sp>
      <p:sp>
        <p:nvSpPr>
          <p:cNvPr id="18" name="&quot;No&quot; Symbol 17"/>
          <p:cNvSpPr/>
          <p:nvPr/>
        </p:nvSpPr>
        <p:spPr>
          <a:xfrm>
            <a:off x="566995" y="168400"/>
            <a:ext cx="1097280" cy="1097280"/>
          </a:xfrm>
          <a:prstGeom prst="noSmoking">
            <a:avLst/>
          </a:prstGeom>
          <a:gradFill>
            <a:gsLst>
              <a:gs pos="0">
                <a:schemeClr val="accent2">
                  <a:lumMod val="20000"/>
                  <a:lumOff val="80000"/>
                </a:schemeClr>
              </a:gs>
              <a:gs pos="18000">
                <a:schemeClr val="accent2">
                  <a:lumMod val="40000"/>
                  <a:lumOff val="60000"/>
                </a:schemeClr>
              </a:gs>
              <a:gs pos="30000">
                <a:schemeClr val="accent2">
                  <a:lumMod val="60000"/>
                  <a:lumOff val="40000"/>
                </a:schemeClr>
              </a:gs>
              <a:gs pos="55000">
                <a:srgbClr val="FFA459"/>
              </a:gs>
              <a:gs pos="80000">
                <a:schemeClr val="accent2">
                  <a:lumMod val="60000"/>
                  <a:lumOff val="40000"/>
                </a:schemeClr>
              </a:gs>
              <a:gs pos="88000">
                <a:schemeClr val="accent2">
                  <a:lumMod val="40000"/>
                  <a:lumOff val="60000"/>
                </a:schemeClr>
              </a:gs>
              <a:gs pos="100000">
                <a:schemeClr val="accent2">
                  <a:lumMod val="20000"/>
                  <a:lumOff val="80000"/>
                </a:schemeClr>
              </a:gs>
            </a:gsLst>
          </a:gradFill>
          <a:ln w="44450">
            <a:noFill/>
          </a:ln>
        </p:spPr>
        <p:style>
          <a:lnRef idx="1">
            <a:schemeClr val="accent1"/>
          </a:lnRef>
          <a:fillRef idx="3">
            <a:schemeClr val="accent1"/>
          </a:fillRef>
          <a:effectRef idx="2">
            <a:schemeClr val="accent1"/>
          </a:effectRef>
          <a:fontRef idx="minor">
            <a:schemeClr val="lt1"/>
          </a:fontRef>
        </p:style>
        <p:txBody>
          <a:bodyPr lIns="82058" tIns="41029" rIns="82058" bIns="41029" anchor="ctr"/>
          <a:lstStyle/>
          <a:p>
            <a:pPr eaLnBrk="1" hangingPunct="1">
              <a:defRPr/>
            </a:pPr>
            <a:endParaRPr lang="en-US" sz="1800">
              <a:solidFill>
                <a:schemeClr val="tx1"/>
              </a:solidFill>
            </a:endParaRPr>
          </a:p>
        </p:txBody>
      </p:sp>
      <p:sp>
        <p:nvSpPr>
          <p:cNvPr id="19" name="TextBox 18"/>
          <p:cNvSpPr txBox="1"/>
          <p:nvPr/>
        </p:nvSpPr>
        <p:spPr>
          <a:xfrm>
            <a:off x="50171" y="306279"/>
            <a:ext cx="2130929" cy="821523"/>
          </a:xfrm>
          <a:prstGeom prst="rect">
            <a:avLst/>
          </a:prstGeom>
          <a:noFill/>
          <a:ln>
            <a:noFill/>
          </a:ln>
        </p:spPr>
        <p:txBody>
          <a:bodyPr wrap="square" lIns="82058" tIns="41029" rIns="82058" bIns="41029">
            <a:spAutoFit/>
          </a:bodyPr>
          <a:lstStyle/>
          <a:p>
            <a:pPr eaLnBrk="1" hangingPunct="1">
              <a:defRPr/>
            </a:pPr>
            <a:r>
              <a:rPr lang="en-US" dirty="0">
                <a:ln>
                  <a:solidFill>
                    <a:srgbClr val="FF0000"/>
                  </a:solidFill>
                </a:ln>
                <a:solidFill>
                  <a:srgbClr val="9D0101"/>
                </a:solidFill>
                <a:latin typeface="Copperplate Gothic Light"/>
                <a:cs typeface="Copperplate Gothic Light"/>
              </a:rPr>
              <a:t>Just say </a:t>
            </a:r>
            <a:r>
              <a:rPr lang="en-US" dirty="0">
                <a:ln>
                  <a:solidFill>
                    <a:srgbClr val="FF0000"/>
                  </a:solidFill>
                </a:ln>
                <a:solidFill>
                  <a:srgbClr val="9D0101"/>
                </a:solidFill>
                <a:latin typeface="Copperplate Gothic Bold"/>
                <a:cs typeface="Copperplate Gothic Bold"/>
              </a:rPr>
              <a:t>no</a:t>
            </a:r>
          </a:p>
          <a:p>
            <a:pPr eaLnBrk="1" hangingPunct="1">
              <a:defRPr/>
            </a:pPr>
            <a:r>
              <a:rPr lang="en-US" dirty="0">
                <a:ln>
                  <a:solidFill>
                    <a:srgbClr val="FF0000"/>
                  </a:solidFill>
                </a:ln>
                <a:solidFill>
                  <a:srgbClr val="9D0101"/>
                </a:solidFill>
                <a:latin typeface="Copperplate Gothic Light"/>
                <a:cs typeface="Copperplate Gothic Light"/>
              </a:rPr>
              <a:t>to </a:t>
            </a:r>
            <a:r>
              <a:rPr lang="en-US" dirty="0" smtClean="0">
                <a:ln>
                  <a:solidFill>
                    <a:srgbClr val="FF0000"/>
                  </a:solidFill>
                </a:ln>
                <a:solidFill>
                  <a:srgbClr val="9D0101"/>
                </a:solidFill>
                <a:latin typeface="Copperplate Gothic Bold"/>
                <a:cs typeface="Copperplate Gothic Bold"/>
              </a:rPr>
              <a:t>NPO*</a:t>
            </a:r>
            <a:endParaRPr lang="en-US" dirty="0">
              <a:ln>
                <a:solidFill>
                  <a:srgbClr val="FF0000"/>
                </a:solidFill>
              </a:ln>
              <a:solidFill>
                <a:srgbClr val="9D0101"/>
              </a:solidFill>
              <a:latin typeface="Copperplate Gothic Bold"/>
              <a:cs typeface="Copperplate Gothic Bold"/>
            </a:endParaRPr>
          </a:p>
        </p:txBody>
      </p:sp>
      <p:sp>
        <p:nvSpPr>
          <p:cNvPr id="9" name="TextBox 5"/>
          <p:cNvSpPr txBox="1">
            <a:spLocks noChangeArrowheads="1"/>
          </p:cNvSpPr>
          <p:nvPr/>
        </p:nvSpPr>
        <p:spPr bwMode="auto">
          <a:xfrm>
            <a:off x="105889" y="5182025"/>
            <a:ext cx="4999511" cy="523220"/>
          </a:xfrm>
          <a:prstGeom prst="rect">
            <a:avLst/>
          </a:prstGeom>
          <a:noFill/>
          <a:ln w="9525">
            <a:noFill/>
            <a:miter lim="800000"/>
            <a:headEnd/>
            <a:tailEnd/>
          </a:ln>
        </p:spPr>
        <p:txBody>
          <a:bodyPr wrap="square">
            <a:spAutoFit/>
          </a:bodyPr>
          <a:lstStyle/>
          <a:p>
            <a:pPr algn="l"/>
            <a:r>
              <a:rPr lang="en-US" sz="1400" dirty="0">
                <a:solidFill>
                  <a:srgbClr val="000000"/>
                </a:solidFill>
                <a:latin typeface="Arial" pitchFamily="34" charset="0"/>
                <a:cs typeface="Arial" pitchFamily="34" charset="0"/>
              </a:rPr>
              <a:t>* NPO: nothing per </a:t>
            </a:r>
            <a:r>
              <a:rPr lang="en-US" sz="1400" dirty="0" err="1">
                <a:solidFill>
                  <a:srgbClr val="000000"/>
                </a:solidFill>
                <a:latin typeface="Arial" pitchFamily="34" charset="0"/>
                <a:cs typeface="Arial" pitchFamily="34" charset="0"/>
              </a:rPr>
              <a:t>os</a:t>
            </a:r>
            <a:r>
              <a:rPr lang="en-US" sz="1400" dirty="0">
                <a:solidFill>
                  <a:srgbClr val="000000"/>
                </a:solidFill>
                <a:latin typeface="Arial" pitchFamily="34" charset="0"/>
                <a:cs typeface="Arial" pitchFamily="34" charset="0"/>
              </a:rPr>
              <a:t>; ** IgA: immunoglobulin A; </a:t>
            </a:r>
            <a:br>
              <a:rPr lang="en-US" sz="1400" dirty="0">
                <a:solidFill>
                  <a:srgbClr val="000000"/>
                </a:solidFill>
                <a:latin typeface="Arial" pitchFamily="34" charset="0"/>
                <a:cs typeface="Arial" pitchFamily="34" charset="0"/>
              </a:rPr>
            </a:br>
            <a:r>
              <a:rPr lang="en-US" sz="1400" baseline="30000" dirty="0">
                <a:solidFill>
                  <a:srgbClr val="000000"/>
                </a:solidFill>
                <a:latin typeface="Arial" pitchFamily="34" charset="0"/>
                <a:cs typeface="Arial" pitchFamily="34" charset="0"/>
              </a:rPr>
              <a:t>†</a:t>
            </a:r>
            <a:r>
              <a:rPr lang="en-US" sz="1400" dirty="0">
                <a:solidFill>
                  <a:srgbClr val="000000"/>
                </a:solidFill>
                <a:latin typeface="Arial" pitchFamily="34" charset="0"/>
                <a:cs typeface="Arial" pitchFamily="34" charset="0"/>
              </a:rPr>
              <a:t> TPN: total parenteral nutrition.</a:t>
            </a:r>
          </a:p>
        </p:txBody>
      </p:sp>
    </p:spTree>
    <p:custDataLst>
      <p:tags r:id="rId2"/>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0" y="381000"/>
            <a:ext cx="9144000" cy="758868"/>
          </a:xfrm>
        </p:spPr>
        <p:txBody>
          <a:bodyPr/>
          <a:lstStyle/>
          <a:p>
            <a:pPr>
              <a:lnSpc>
                <a:spcPct val="85000"/>
              </a:lnSpc>
            </a:pPr>
            <a:r>
              <a:rPr lang="en-CA" sz="3600" dirty="0" smtClean="0"/>
              <a:t>Why 1.5 Cal Semi-Elemental Formula: </a:t>
            </a:r>
            <a:br>
              <a:rPr lang="en-CA" sz="3600" dirty="0" smtClean="0"/>
            </a:br>
            <a:r>
              <a:rPr lang="en-CA" sz="3600" dirty="0" smtClean="0"/>
              <a:t>A “Safe Start” </a:t>
            </a:r>
            <a:endParaRPr lang="en-CA" sz="3600" dirty="0"/>
          </a:p>
        </p:txBody>
      </p:sp>
      <p:sp>
        <p:nvSpPr>
          <p:cNvPr id="4" name="Content Placeholder 2"/>
          <p:cNvSpPr>
            <a:spLocks noGrp="1"/>
          </p:cNvSpPr>
          <p:nvPr>
            <p:ph idx="1"/>
          </p:nvPr>
        </p:nvSpPr>
        <p:spPr>
          <a:xfrm>
            <a:off x="228600" y="1676400"/>
            <a:ext cx="8686800" cy="3657600"/>
          </a:xfrm>
        </p:spPr>
        <p:txBody>
          <a:bodyPr/>
          <a:lstStyle/>
          <a:p>
            <a:r>
              <a:rPr lang="en-US" sz="2000" dirty="0" smtClean="0">
                <a:solidFill>
                  <a:schemeClr val="bg2"/>
                </a:solidFill>
                <a:latin typeface="Arial" pitchFamily="34" charset="0"/>
                <a:cs typeface="Arial" pitchFamily="34" charset="0"/>
              </a:rPr>
              <a:t>Impaired GI motility and absorption is common in critically ill patients </a:t>
            </a:r>
            <a:r>
              <a:rPr lang="en-US" sz="2000" baseline="30000" dirty="0" smtClean="0">
                <a:solidFill>
                  <a:schemeClr val="bg2"/>
                </a:solidFill>
                <a:latin typeface="Arial" pitchFamily="34" charset="0"/>
                <a:cs typeface="Arial" pitchFamily="34" charset="0"/>
              </a:rPr>
              <a:t>1,2</a:t>
            </a:r>
          </a:p>
          <a:p>
            <a:pPr>
              <a:spcBef>
                <a:spcPts val="1200"/>
              </a:spcBef>
            </a:pPr>
            <a:r>
              <a:rPr lang="en-US" sz="2000" dirty="0" smtClean="0">
                <a:solidFill>
                  <a:schemeClr val="bg2"/>
                </a:solidFill>
                <a:latin typeface="Arial" pitchFamily="34" charset="0"/>
                <a:cs typeface="Arial" pitchFamily="34" charset="0"/>
              </a:rPr>
              <a:t>Semi-elemental formulas may help improve tolerance and absorption </a:t>
            </a:r>
            <a:r>
              <a:rPr lang="en-US" sz="1800" baseline="30000" dirty="0" smtClean="0">
                <a:solidFill>
                  <a:schemeClr val="bg2"/>
                </a:solidFill>
                <a:latin typeface="Arial" pitchFamily="34" charset="0"/>
                <a:cs typeface="Arial" pitchFamily="34" charset="0"/>
              </a:rPr>
              <a:t>3,4</a:t>
            </a:r>
          </a:p>
          <a:p>
            <a:pPr>
              <a:spcBef>
                <a:spcPts val="1200"/>
              </a:spcBef>
            </a:pPr>
            <a:r>
              <a:rPr lang="en-US" sz="2000" dirty="0" smtClean="0">
                <a:solidFill>
                  <a:schemeClr val="bg2"/>
                </a:solidFill>
                <a:latin typeface="Arial" pitchFamily="34" charset="0"/>
                <a:cs typeface="Arial" pitchFamily="34" charset="0"/>
              </a:rPr>
              <a:t>Whey protein considered  a “fast protein”</a:t>
            </a:r>
            <a:r>
              <a:rPr lang="en-US" sz="1800" baseline="30000" dirty="0" smtClean="0">
                <a:solidFill>
                  <a:schemeClr val="bg2"/>
                </a:solidFill>
                <a:latin typeface="Arial" pitchFamily="34" charset="0"/>
                <a:cs typeface="Arial" pitchFamily="34" charset="0"/>
              </a:rPr>
              <a:t>5,6,7</a:t>
            </a:r>
          </a:p>
          <a:p>
            <a:pPr lvl="1"/>
            <a:r>
              <a:rPr lang="en-US" sz="1800" dirty="0" smtClean="0">
                <a:solidFill>
                  <a:schemeClr val="bg2"/>
                </a:solidFill>
                <a:latin typeface="Arial" pitchFamily="34" charset="0"/>
                <a:cs typeface="Arial" pitchFamily="34" charset="0"/>
              </a:rPr>
              <a:t>May facilitate gastric emptying</a:t>
            </a:r>
          </a:p>
          <a:p>
            <a:pPr>
              <a:spcBef>
                <a:spcPts val="1200"/>
              </a:spcBef>
            </a:pPr>
            <a:r>
              <a:rPr lang="en-US" sz="2000" dirty="0" smtClean="0">
                <a:solidFill>
                  <a:schemeClr val="bg2"/>
                </a:solidFill>
                <a:latin typeface="Arial" pitchFamily="34" charset="0"/>
                <a:cs typeface="Arial" pitchFamily="34" charset="0"/>
              </a:rPr>
              <a:t>Concentrated formula 1.5 </a:t>
            </a:r>
            <a:r>
              <a:rPr lang="en-US" sz="2000" dirty="0" err="1" smtClean="0">
                <a:solidFill>
                  <a:schemeClr val="bg2"/>
                </a:solidFill>
                <a:latin typeface="Arial" pitchFamily="34" charset="0"/>
                <a:cs typeface="Arial" pitchFamily="34" charset="0"/>
              </a:rPr>
              <a:t>kcals</a:t>
            </a:r>
            <a:r>
              <a:rPr lang="en-US" sz="2000" dirty="0" smtClean="0">
                <a:solidFill>
                  <a:schemeClr val="bg2"/>
                </a:solidFill>
                <a:latin typeface="Arial" pitchFamily="34" charset="0"/>
                <a:cs typeface="Arial" pitchFamily="34" charset="0"/>
              </a:rPr>
              <a:t>/</a:t>
            </a:r>
            <a:r>
              <a:rPr lang="en-US" sz="2000" dirty="0" err="1" smtClean="0">
                <a:solidFill>
                  <a:schemeClr val="bg2"/>
                </a:solidFill>
                <a:latin typeface="Arial" pitchFamily="34" charset="0"/>
                <a:cs typeface="Arial" pitchFamily="34" charset="0"/>
              </a:rPr>
              <a:t>mL</a:t>
            </a:r>
            <a:r>
              <a:rPr lang="en-US" sz="2000" dirty="0" smtClean="0">
                <a:solidFill>
                  <a:schemeClr val="bg2"/>
                </a:solidFill>
                <a:latin typeface="Arial" pitchFamily="34" charset="0"/>
                <a:cs typeface="Arial" pitchFamily="34" charset="0"/>
              </a:rPr>
              <a:t> to improve nutrition intake</a:t>
            </a:r>
          </a:p>
          <a:p>
            <a:pPr algn="ctr">
              <a:spcBef>
                <a:spcPts val="1200"/>
              </a:spcBef>
              <a:buNone/>
            </a:pPr>
            <a:r>
              <a:rPr lang="en-US" sz="2000" b="1" dirty="0" smtClean="0">
                <a:solidFill>
                  <a:srgbClr val="002060"/>
                </a:solidFill>
                <a:latin typeface="Arial" pitchFamily="34" charset="0"/>
                <a:cs typeface="Arial" pitchFamily="34" charset="0"/>
              </a:rPr>
              <a:t>= “Safe Start” on admission to ICU</a:t>
            </a:r>
          </a:p>
          <a:p>
            <a:endParaRPr lang="en-US" sz="2200" dirty="0" smtClean="0">
              <a:solidFill>
                <a:schemeClr val="bg2"/>
              </a:solidFill>
              <a:latin typeface="Arial" pitchFamily="34" charset="0"/>
              <a:cs typeface="Arial" pitchFamily="34" charset="0"/>
            </a:endParaRPr>
          </a:p>
        </p:txBody>
      </p:sp>
      <p:sp>
        <p:nvSpPr>
          <p:cNvPr id="5" name="TextBox 4"/>
          <p:cNvSpPr txBox="1"/>
          <p:nvPr/>
        </p:nvSpPr>
        <p:spPr>
          <a:xfrm>
            <a:off x="76200" y="5257800"/>
            <a:ext cx="8991600" cy="430887"/>
          </a:xfrm>
          <a:prstGeom prst="rect">
            <a:avLst/>
          </a:prstGeom>
          <a:noFill/>
        </p:spPr>
        <p:txBody>
          <a:bodyPr wrap="square" rtlCol="0">
            <a:spAutoFit/>
          </a:bodyPr>
          <a:lstStyle/>
          <a:p>
            <a:pPr algn="l"/>
            <a:r>
              <a:rPr lang="en-CA" sz="1100" dirty="0" smtClean="0">
                <a:solidFill>
                  <a:schemeClr val="bg2"/>
                </a:solidFill>
              </a:rPr>
              <a:t>1.  </a:t>
            </a:r>
            <a:r>
              <a:rPr lang="en-CA" sz="1100" dirty="0" err="1" smtClean="0">
                <a:solidFill>
                  <a:schemeClr val="bg2"/>
                </a:solidFill>
              </a:rPr>
              <a:t>Ukleja</a:t>
            </a:r>
            <a:r>
              <a:rPr lang="en-CA" sz="1100" dirty="0" smtClean="0">
                <a:solidFill>
                  <a:schemeClr val="bg2"/>
                </a:solidFill>
              </a:rPr>
              <a:t> A. NCP. 2010; 25(1):16-25  2. </a:t>
            </a:r>
            <a:r>
              <a:rPr lang="en-CA" sz="1100" dirty="0" err="1" smtClean="0">
                <a:solidFill>
                  <a:schemeClr val="bg2"/>
                </a:solidFill>
              </a:rPr>
              <a:t>Abrahao</a:t>
            </a:r>
            <a:r>
              <a:rPr lang="en-CA" sz="1100" dirty="0" smtClean="0">
                <a:solidFill>
                  <a:schemeClr val="bg2"/>
                </a:solidFill>
              </a:rPr>
              <a:t> V. </a:t>
            </a:r>
            <a:r>
              <a:rPr lang="en-CA" sz="1100" dirty="0" err="1" smtClean="0">
                <a:solidFill>
                  <a:schemeClr val="bg2"/>
                </a:solidFill>
              </a:rPr>
              <a:t>Curr</a:t>
            </a:r>
            <a:r>
              <a:rPr lang="en-CA" sz="1100" dirty="0" smtClean="0">
                <a:solidFill>
                  <a:schemeClr val="bg2"/>
                </a:solidFill>
              </a:rPr>
              <a:t> Op </a:t>
            </a:r>
            <a:r>
              <a:rPr lang="en-CA" sz="1100" dirty="0" err="1" smtClean="0">
                <a:solidFill>
                  <a:schemeClr val="bg2"/>
                </a:solidFill>
              </a:rPr>
              <a:t>Clin</a:t>
            </a:r>
            <a:r>
              <a:rPr lang="en-CA" sz="1100" dirty="0" smtClean="0">
                <a:solidFill>
                  <a:schemeClr val="bg2"/>
                </a:solidFill>
              </a:rPr>
              <a:t> </a:t>
            </a:r>
            <a:r>
              <a:rPr lang="en-CA" sz="1100" dirty="0" err="1" smtClean="0">
                <a:solidFill>
                  <a:schemeClr val="bg2"/>
                </a:solidFill>
              </a:rPr>
              <a:t>Nutr</a:t>
            </a:r>
            <a:r>
              <a:rPr lang="en-CA" sz="1100" dirty="0" smtClean="0">
                <a:solidFill>
                  <a:schemeClr val="bg2"/>
                </a:solidFill>
              </a:rPr>
              <a:t> Met Care 2012; 15:480-84 3. </a:t>
            </a:r>
            <a:r>
              <a:rPr lang="en-CA" sz="1100" dirty="0" err="1" smtClean="0">
                <a:solidFill>
                  <a:schemeClr val="bg2"/>
                </a:solidFill>
              </a:rPr>
              <a:t>Merideth</a:t>
            </a:r>
            <a:r>
              <a:rPr lang="en-CA" sz="1100" dirty="0" smtClean="0">
                <a:solidFill>
                  <a:schemeClr val="bg2"/>
                </a:solidFill>
              </a:rPr>
              <a:t>. J Trauma 1990. 4. </a:t>
            </a:r>
            <a:r>
              <a:rPr lang="en-CA" sz="1100" dirty="0" err="1" smtClean="0">
                <a:solidFill>
                  <a:schemeClr val="bg2"/>
                </a:solidFill>
              </a:rPr>
              <a:t>McClave</a:t>
            </a:r>
            <a:r>
              <a:rPr lang="en-CA" sz="1100" dirty="0" smtClean="0">
                <a:solidFill>
                  <a:schemeClr val="bg2"/>
                </a:solidFill>
              </a:rPr>
              <a:t>. JPEN 2009; 33(3): 277-316. 5. </a:t>
            </a:r>
            <a:r>
              <a:rPr lang="en-CA" sz="1100" dirty="0" err="1" smtClean="0">
                <a:solidFill>
                  <a:schemeClr val="bg2"/>
                </a:solidFill>
              </a:rPr>
              <a:t>Boirie</a:t>
            </a:r>
            <a:r>
              <a:rPr lang="en-CA" sz="1100" dirty="0" smtClean="0">
                <a:solidFill>
                  <a:schemeClr val="bg2"/>
                </a:solidFill>
              </a:rPr>
              <a:t> Y et al. Proc </a:t>
            </a:r>
            <a:r>
              <a:rPr lang="en-CA" sz="1100" dirty="0" err="1" smtClean="0">
                <a:solidFill>
                  <a:schemeClr val="bg2"/>
                </a:solidFill>
              </a:rPr>
              <a:t>Natl</a:t>
            </a:r>
            <a:r>
              <a:rPr lang="en-CA" sz="1100" dirty="0" smtClean="0">
                <a:solidFill>
                  <a:schemeClr val="bg2"/>
                </a:solidFill>
              </a:rPr>
              <a:t> </a:t>
            </a:r>
            <a:r>
              <a:rPr lang="en-CA" sz="1100" dirty="0" err="1" smtClean="0">
                <a:solidFill>
                  <a:schemeClr val="bg2"/>
                </a:solidFill>
              </a:rPr>
              <a:t>Acad</a:t>
            </a:r>
            <a:r>
              <a:rPr lang="en-CA" sz="1100" dirty="0" smtClean="0">
                <a:solidFill>
                  <a:schemeClr val="bg2"/>
                </a:solidFill>
              </a:rPr>
              <a:t> Science. 1997; 94 : 14930–5. 6. </a:t>
            </a:r>
            <a:r>
              <a:rPr lang="en-CA" sz="1100" dirty="0" err="1" smtClean="0">
                <a:solidFill>
                  <a:schemeClr val="bg2"/>
                </a:solidFill>
              </a:rPr>
              <a:t>Dangin</a:t>
            </a:r>
            <a:r>
              <a:rPr lang="en-CA" sz="1100" dirty="0" smtClean="0">
                <a:solidFill>
                  <a:schemeClr val="bg2"/>
                </a:solidFill>
              </a:rPr>
              <a:t> M. J </a:t>
            </a:r>
            <a:r>
              <a:rPr lang="en-CA" sz="1100" dirty="0" err="1" smtClean="0">
                <a:solidFill>
                  <a:schemeClr val="bg2"/>
                </a:solidFill>
              </a:rPr>
              <a:t>Nutr</a:t>
            </a:r>
            <a:r>
              <a:rPr lang="en-CA" sz="1100" dirty="0" smtClean="0">
                <a:solidFill>
                  <a:schemeClr val="bg2"/>
                </a:solidFill>
              </a:rPr>
              <a:t>. 2002; S3228-33. 7. Aguilar-</a:t>
            </a:r>
            <a:r>
              <a:rPr lang="en-CA" sz="1100" dirty="0" err="1" smtClean="0">
                <a:solidFill>
                  <a:schemeClr val="bg2"/>
                </a:solidFill>
              </a:rPr>
              <a:t>Nascimento</a:t>
            </a:r>
            <a:r>
              <a:rPr lang="en-CA" sz="1100" dirty="0" smtClean="0">
                <a:solidFill>
                  <a:schemeClr val="bg2"/>
                </a:solidFill>
              </a:rPr>
              <a:t>. J </a:t>
            </a:r>
            <a:r>
              <a:rPr lang="en-CA" sz="1100" dirty="0" err="1" smtClean="0">
                <a:solidFill>
                  <a:schemeClr val="bg2"/>
                </a:solidFill>
              </a:rPr>
              <a:t>Nutr</a:t>
            </a:r>
            <a:r>
              <a:rPr lang="en-CA" sz="1100" dirty="0" smtClean="0">
                <a:solidFill>
                  <a:schemeClr val="bg2"/>
                </a:solidFill>
              </a:rPr>
              <a:t>. 2011;27:440-4.</a:t>
            </a:r>
            <a:endParaRPr lang="en-CA" sz="1100" dirty="0">
              <a:solidFill>
                <a:schemeClr val="bg2"/>
              </a:solidFill>
            </a:endParaRPr>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9"/>
          <p:cNvSpPr>
            <a:spLocks noChangeArrowheads="1"/>
          </p:cNvSpPr>
          <p:nvPr/>
        </p:nvSpPr>
        <p:spPr bwMode="auto">
          <a:xfrm>
            <a:off x="195263" y="1696214"/>
            <a:ext cx="6967537" cy="2862322"/>
          </a:xfrm>
          <a:prstGeom prst="rect">
            <a:avLst/>
          </a:prstGeom>
          <a:solidFill>
            <a:schemeClr val="tx1"/>
          </a:solidFill>
          <a:ln w="6350">
            <a:solidFill>
              <a:srgbClr val="1AA4D5"/>
            </a:solidFill>
            <a:miter lim="800000"/>
            <a:headEnd/>
            <a:tailEnd/>
          </a:ln>
        </p:spPr>
        <p:txBody>
          <a:bodyPr anchor="ctr">
            <a:spAutoFit/>
          </a:bodyPr>
          <a:lstStyle/>
          <a:p>
            <a:pPr algn="l">
              <a:buSzPct val="100000"/>
              <a:tabLst>
                <a:tab pos="-457200" algn="l"/>
                <a:tab pos="276225" algn="l"/>
                <a:tab pos="381000" algn="l"/>
                <a:tab pos="552450" algn="l"/>
                <a:tab pos="2495550" algn="l"/>
              </a:tabLst>
            </a:pPr>
            <a:r>
              <a:rPr lang="en-US" sz="1200" b="1" u="sng" dirty="0">
                <a:solidFill>
                  <a:schemeClr val="accent1"/>
                </a:solidFill>
                <a:cs typeface="Times New Roman" pitchFamily="18" charset="0"/>
              </a:rPr>
              <a:t>Begin 24 hour volume-based feeds</a:t>
            </a:r>
            <a:r>
              <a:rPr lang="en-US" sz="1200" dirty="0">
                <a:solidFill>
                  <a:schemeClr val="bg2"/>
                </a:solidFill>
                <a:cs typeface="Times New Roman" pitchFamily="18" charset="0"/>
              </a:rPr>
              <a:t>.  After initial tube placement confirmed, start </a:t>
            </a:r>
            <a:r>
              <a:rPr lang="en-US" sz="1200" b="1" u="sng" dirty="0" err="1" smtClean="0">
                <a:solidFill>
                  <a:schemeClr val="accent1"/>
                </a:solidFill>
                <a:cs typeface="Times New Roman" pitchFamily="18" charset="0"/>
              </a:rPr>
              <a:t>Peptamen</a:t>
            </a:r>
            <a:r>
              <a:rPr lang="en-US" sz="1200" b="1" u="sng" dirty="0">
                <a:solidFill>
                  <a:schemeClr val="accent1"/>
                </a:solidFill>
                <a:cs typeface="Times New Roman" pitchFamily="18" charset="0"/>
              </a:rPr>
              <a:t>® 1.5</a:t>
            </a:r>
            <a:r>
              <a:rPr lang="en-US" sz="1200" dirty="0">
                <a:solidFill>
                  <a:schemeClr val="bg2"/>
                </a:solidFill>
                <a:cs typeface="Times New Roman" pitchFamily="18" charset="0"/>
              </a:rPr>
              <a:t>.  Total volume to receive in 24 hours </a:t>
            </a:r>
            <a:r>
              <a:rPr lang="en-US" sz="1200" dirty="0" smtClean="0">
                <a:solidFill>
                  <a:schemeClr val="bg2"/>
                </a:solidFill>
                <a:cs typeface="Times New Roman" pitchFamily="18" charset="0"/>
              </a:rPr>
              <a:t>=</a:t>
            </a:r>
            <a:r>
              <a:rPr lang="en-US" sz="1200" u="sng" dirty="0" smtClean="0">
                <a:solidFill>
                  <a:schemeClr val="bg2"/>
                </a:solidFill>
                <a:cs typeface="Times New Roman" pitchFamily="18" charset="0"/>
              </a:rPr>
              <a:t>&lt;</a:t>
            </a:r>
            <a:r>
              <a:rPr lang="en-US" sz="1200" u="sng" dirty="0">
                <a:solidFill>
                  <a:schemeClr val="bg2"/>
                </a:solidFill>
                <a:cs typeface="Times New Roman" pitchFamily="18" charset="0"/>
              </a:rPr>
              <a:t>write in 24 target volume</a:t>
            </a:r>
            <a:r>
              <a:rPr lang="en-US" sz="1200" dirty="0">
                <a:solidFill>
                  <a:schemeClr val="bg2"/>
                </a:solidFill>
                <a:cs typeface="Times New Roman" pitchFamily="18" charset="0"/>
              </a:rPr>
              <a:t>&gt;.  Determine initial rate as per Volume Based Feeding Schedule. Monitor gastric residual volumes as per Adult Gastric Flow Chart and Volume Based Feeding Schedule.</a:t>
            </a:r>
          </a:p>
          <a:p>
            <a:pPr algn="l">
              <a:buSzPct val="100000"/>
              <a:tabLst>
                <a:tab pos="-457200" algn="l"/>
                <a:tab pos="276225" algn="l"/>
                <a:tab pos="381000" algn="l"/>
                <a:tab pos="552450" algn="l"/>
                <a:tab pos="2495550" algn="l"/>
              </a:tabLst>
            </a:pPr>
            <a:r>
              <a:rPr lang="en-US" sz="1200" dirty="0">
                <a:solidFill>
                  <a:schemeClr val="bg2"/>
                </a:solidFill>
                <a:cs typeface="Times New Roman" pitchFamily="18" charset="0"/>
              </a:rPr>
              <a:t> </a:t>
            </a:r>
            <a:endParaRPr lang="en-US" sz="1200" dirty="0">
              <a:solidFill>
                <a:schemeClr val="bg2"/>
              </a:solidFill>
            </a:endParaRPr>
          </a:p>
          <a:p>
            <a:pPr algn="l">
              <a:tabLst>
                <a:tab pos="-457200" algn="l"/>
                <a:tab pos="276225" algn="l"/>
                <a:tab pos="381000" algn="l"/>
                <a:tab pos="552450" algn="l"/>
                <a:tab pos="2495550" algn="l"/>
              </a:tabLst>
            </a:pPr>
            <a:r>
              <a:rPr lang="en-US" sz="1200" dirty="0">
                <a:solidFill>
                  <a:schemeClr val="bg2"/>
                </a:solidFill>
                <a:cs typeface="Times New Roman" pitchFamily="18" charset="0"/>
              </a:rPr>
              <a:t>OR</a:t>
            </a:r>
            <a:endParaRPr lang="en-US" sz="1200" dirty="0">
              <a:solidFill>
                <a:schemeClr val="bg2"/>
              </a:solidFill>
            </a:endParaRPr>
          </a:p>
          <a:p>
            <a:pPr algn="l">
              <a:tabLst>
                <a:tab pos="-457200" algn="l"/>
                <a:tab pos="276225" algn="l"/>
                <a:tab pos="381000" algn="l"/>
                <a:tab pos="552450" algn="l"/>
                <a:tab pos="2495550" algn="l"/>
              </a:tabLst>
            </a:pPr>
            <a:r>
              <a:rPr lang="en-US" sz="1200" dirty="0">
                <a:solidFill>
                  <a:schemeClr val="bg2"/>
                </a:solidFill>
                <a:cs typeface="Times New Roman" pitchFamily="18" charset="0"/>
              </a:rPr>
              <a:t>        Begin</a:t>
            </a:r>
            <a:r>
              <a:rPr lang="en-US" sz="1200" b="1" u="sng" dirty="0">
                <a:solidFill>
                  <a:schemeClr val="accent1"/>
                </a:solidFill>
                <a:cs typeface="Times New Roman" pitchFamily="18" charset="0"/>
              </a:rPr>
              <a:t> </a:t>
            </a:r>
            <a:r>
              <a:rPr lang="en-US" sz="1200" b="1" u="sng" dirty="0" err="1">
                <a:solidFill>
                  <a:schemeClr val="accent1"/>
                </a:solidFill>
                <a:cs typeface="Times New Roman" pitchFamily="18" charset="0"/>
              </a:rPr>
              <a:t>Peptamen</a:t>
            </a:r>
            <a:r>
              <a:rPr lang="en-US" sz="1200" b="1" u="sng" dirty="0">
                <a:solidFill>
                  <a:schemeClr val="accent1"/>
                </a:solidFill>
                <a:cs typeface="Times New Roman" pitchFamily="18" charset="0"/>
              </a:rPr>
              <a:t>® 1.5</a:t>
            </a:r>
            <a:r>
              <a:rPr lang="en-US" sz="1200" b="1" u="sng" baseline="30000" dirty="0">
                <a:solidFill>
                  <a:schemeClr val="accent1"/>
                </a:solidFill>
                <a:cs typeface="Times New Roman" pitchFamily="18" charset="0"/>
              </a:rPr>
              <a:t> </a:t>
            </a:r>
            <a:r>
              <a:rPr lang="en-US" sz="1200" b="1" u="sng" dirty="0">
                <a:solidFill>
                  <a:schemeClr val="accent1"/>
                </a:solidFill>
                <a:cs typeface="Times New Roman" pitchFamily="18" charset="0"/>
              </a:rPr>
              <a:t> at 10 ml/h </a:t>
            </a:r>
            <a:r>
              <a:rPr lang="en-US" sz="1200" dirty="0">
                <a:solidFill>
                  <a:schemeClr val="bg2"/>
                </a:solidFill>
                <a:cs typeface="Times New Roman" pitchFamily="18" charset="0"/>
              </a:rPr>
              <a:t>after initial tube placement </a:t>
            </a:r>
            <a:r>
              <a:rPr lang="en-US" sz="1200" dirty="0" smtClean="0">
                <a:solidFill>
                  <a:schemeClr val="bg2"/>
                </a:solidFill>
                <a:cs typeface="Times New Roman" pitchFamily="18" charset="0"/>
              </a:rPr>
              <a:t>confirmed. Reassess </a:t>
            </a:r>
            <a:r>
              <a:rPr lang="en-US" sz="1200" dirty="0">
                <a:solidFill>
                  <a:schemeClr val="bg2"/>
                </a:solidFill>
                <a:cs typeface="Times New Roman" pitchFamily="18" charset="0"/>
              </a:rPr>
              <a:t>ability to transition to 24 hour volume-based feeds next day. </a:t>
            </a:r>
            <a:r>
              <a:rPr lang="en-US" sz="1200" i="1" dirty="0">
                <a:solidFill>
                  <a:schemeClr val="bg2"/>
                </a:solidFill>
                <a:cs typeface="Times New Roman" pitchFamily="18" charset="0"/>
              </a:rPr>
              <a:t>{</a:t>
            </a:r>
            <a:r>
              <a:rPr lang="en-US" sz="1200" b="1" i="1" u="sng" dirty="0">
                <a:solidFill>
                  <a:schemeClr val="accent1"/>
                </a:solidFill>
                <a:cs typeface="Times New Roman" pitchFamily="18" charset="0"/>
              </a:rPr>
              <a:t>Intended for patient who is </a:t>
            </a:r>
            <a:r>
              <a:rPr lang="en-US" sz="1200" b="1" i="1" u="sng" dirty="0" err="1">
                <a:solidFill>
                  <a:schemeClr val="accent1"/>
                </a:solidFill>
                <a:cs typeface="Times New Roman" pitchFamily="18" charset="0"/>
              </a:rPr>
              <a:t>hemodynamically</a:t>
            </a:r>
            <a:r>
              <a:rPr lang="en-US" sz="1200" b="1" i="1" u="sng" dirty="0">
                <a:solidFill>
                  <a:schemeClr val="accent1"/>
                </a:solidFill>
                <a:cs typeface="Times New Roman" pitchFamily="18" charset="0"/>
              </a:rPr>
              <a:t> unstable (on high dose or escalating doses of </a:t>
            </a:r>
            <a:r>
              <a:rPr lang="en-US" sz="1200" b="1" i="1" u="sng" dirty="0" err="1">
                <a:solidFill>
                  <a:schemeClr val="accent1"/>
                </a:solidFill>
                <a:cs typeface="Times New Roman" pitchFamily="18" charset="0"/>
              </a:rPr>
              <a:t>vasopressors</a:t>
            </a:r>
            <a:r>
              <a:rPr lang="en-US" sz="1200" b="1" i="1" u="sng" dirty="0">
                <a:solidFill>
                  <a:schemeClr val="accent1"/>
                </a:solidFill>
                <a:cs typeface="Times New Roman" pitchFamily="18" charset="0"/>
              </a:rPr>
              <a:t>, or inadequately resuscitated) or not suitable for high volume EN (ruptured AAA, upper intestinal </a:t>
            </a:r>
            <a:r>
              <a:rPr lang="en-US" sz="1200" b="1" i="1" u="sng" dirty="0" err="1">
                <a:solidFill>
                  <a:schemeClr val="accent1"/>
                </a:solidFill>
                <a:cs typeface="Times New Roman" pitchFamily="18" charset="0"/>
              </a:rPr>
              <a:t>anastomosis</a:t>
            </a:r>
            <a:r>
              <a:rPr lang="en-US" sz="1200" b="1" i="1" u="sng" dirty="0">
                <a:solidFill>
                  <a:schemeClr val="accent1"/>
                </a:solidFill>
                <a:cs typeface="Times New Roman" pitchFamily="18" charset="0"/>
              </a:rPr>
              <a:t>, or impending intubation)}</a:t>
            </a:r>
            <a:endParaRPr lang="en-US" sz="1200" b="1" u="sng" dirty="0">
              <a:solidFill>
                <a:schemeClr val="accent1"/>
              </a:solidFill>
            </a:endParaRPr>
          </a:p>
          <a:p>
            <a:pPr algn="l">
              <a:tabLst>
                <a:tab pos="-457200" algn="l"/>
                <a:tab pos="276225" algn="l"/>
                <a:tab pos="381000" algn="l"/>
                <a:tab pos="552450" algn="l"/>
                <a:tab pos="2495550" algn="l"/>
              </a:tabLst>
            </a:pPr>
            <a:r>
              <a:rPr lang="en-US" sz="1200" dirty="0">
                <a:solidFill>
                  <a:schemeClr val="bg2"/>
                </a:solidFill>
                <a:cs typeface="Times New Roman" pitchFamily="18" charset="0"/>
              </a:rPr>
              <a:t>OR</a:t>
            </a:r>
            <a:endParaRPr lang="en-US" sz="1200" dirty="0">
              <a:solidFill>
                <a:schemeClr val="bg2"/>
              </a:solidFill>
            </a:endParaRPr>
          </a:p>
          <a:p>
            <a:pPr algn="l">
              <a:tabLst>
                <a:tab pos="-457200" algn="l"/>
                <a:tab pos="276225" algn="l"/>
                <a:tab pos="381000" algn="l"/>
                <a:tab pos="552450" algn="l"/>
                <a:tab pos="2495550" algn="l"/>
              </a:tabLst>
            </a:pPr>
            <a:endParaRPr lang="en-US" sz="1200" dirty="0">
              <a:solidFill>
                <a:schemeClr val="bg2"/>
              </a:solidFill>
              <a:cs typeface="Times New Roman" pitchFamily="18" charset="0"/>
            </a:endParaRPr>
          </a:p>
          <a:p>
            <a:pPr algn="l">
              <a:tabLst>
                <a:tab pos="-457200" algn="l"/>
                <a:tab pos="276225" algn="l"/>
                <a:tab pos="381000" algn="l"/>
                <a:tab pos="552450" algn="l"/>
                <a:tab pos="2495550" algn="l"/>
              </a:tabLst>
            </a:pPr>
            <a:r>
              <a:rPr lang="en-US" sz="1200" dirty="0">
                <a:solidFill>
                  <a:schemeClr val="bg2"/>
                </a:solidFill>
                <a:cs typeface="Times New Roman" pitchFamily="18" charset="0"/>
              </a:rPr>
              <a:t>NPO. </a:t>
            </a:r>
            <a:r>
              <a:rPr lang="en-US" sz="1200" b="1" u="sng" dirty="0">
                <a:solidFill>
                  <a:schemeClr val="accent1"/>
                </a:solidFill>
                <a:cs typeface="Times New Roman" pitchFamily="18" charset="0"/>
              </a:rPr>
              <a:t>Please write in reason: </a:t>
            </a:r>
            <a:r>
              <a:rPr lang="en-US" sz="1200" b="1" dirty="0">
                <a:solidFill>
                  <a:schemeClr val="bg2"/>
                </a:solidFill>
                <a:cs typeface="Times New Roman" pitchFamily="18" charset="0"/>
              </a:rPr>
              <a:t>__________________      ______.      </a:t>
            </a:r>
            <a:r>
              <a:rPr lang="en-US" sz="1200" i="1" dirty="0">
                <a:solidFill>
                  <a:schemeClr val="bg2"/>
                </a:solidFill>
                <a:cs typeface="Times New Roman" pitchFamily="18" charset="0"/>
              </a:rPr>
              <a:t>(only if contraindication to EN present:  bowel perforation, bowel obstruction, proximal high output fistula.  Recent operation and high NG* output not a contraindication to EN.)  </a:t>
            </a:r>
            <a:r>
              <a:rPr lang="en-US" sz="1200" b="1" u="sng" dirty="0">
                <a:solidFill>
                  <a:schemeClr val="accent1"/>
                </a:solidFill>
                <a:cs typeface="Times New Roman" pitchFamily="18" charset="0"/>
              </a:rPr>
              <a:t>Reassess</a:t>
            </a:r>
            <a:r>
              <a:rPr lang="en-US" sz="1200" dirty="0">
                <a:solidFill>
                  <a:schemeClr val="bg2"/>
                </a:solidFill>
                <a:cs typeface="Times New Roman" pitchFamily="18" charset="0"/>
              </a:rPr>
              <a:t> ability to transition to 24 hour volume-based feeds next day.</a:t>
            </a:r>
          </a:p>
        </p:txBody>
      </p:sp>
      <p:grpSp>
        <p:nvGrpSpPr>
          <p:cNvPr id="2" name="Group 22"/>
          <p:cNvGrpSpPr>
            <a:grpSpLocks/>
          </p:cNvGrpSpPr>
          <p:nvPr/>
        </p:nvGrpSpPr>
        <p:grpSpPr bwMode="auto">
          <a:xfrm>
            <a:off x="3352800" y="533400"/>
            <a:ext cx="2468563" cy="584200"/>
            <a:chOff x="3200400" y="1110887"/>
            <a:chExt cx="2221991" cy="649749"/>
          </a:xfrm>
        </p:grpSpPr>
        <p:sp>
          <p:nvSpPr>
            <p:cNvPr id="33815" name="Line Callout 1 9"/>
            <p:cNvSpPr>
              <a:spLocks/>
            </p:cNvSpPr>
            <p:nvPr/>
          </p:nvSpPr>
          <p:spPr bwMode="auto">
            <a:xfrm>
              <a:off x="3200400" y="1117773"/>
              <a:ext cx="2221991" cy="609600"/>
            </a:xfrm>
            <a:prstGeom prst="borderCallout1">
              <a:avLst>
                <a:gd name="adj1" fmla="val 52657"/>
                <a:gd name="adj2" fmla="val -218"/>
                <a:gd name="adj3" fmla="val 185398"/>
                <a:gd name="adj4" fmla="val -100157"/>
              </a:avLst>
            </a:prstGeom>
            <a:solidFill>
              <a:srgbClr val="FFFFFF"/>
            </a:solidFill>
            <a:ln w="9525" algn="ctr">
              <a:solidFill>
                <a:srgbClr val="1AA4D5"/>
              </a:solidFill>
              <a:round/>
              <a:headEnd/>
              <a:tailEnd/>
            </a:ln>
          </p:spPr>
          <p:txBody>
            <a:bodyPr anchor="ctr"/>
            <a:lstStyle/>
            <a:p>
              <a:endParaRPr lang="en-CA">
                <a:cs typeface="Arial" charset="0"/>
              </a:endParaRPr>
            </a:p>
          </p:txBody>
        </p:sp>
        <p:sp>
          <p:nvSpPr>
            <p:cNvPr id="33816" name="TextBox 10"/>
            <p:cNvSpPr txBox="1">
              <a:spLocks noChangeArrowheads="1"/>
            </p:cNvSpPr>
            <p:nvPr/>
          </p:nvSpPr>
          <p:spPr bwMode="auto">
            <a:xfrm>
              <a:off x="3200400" y="1110887"/>
              <a:ext cx="2221991" cy="649749"/>
            </a:xfrm>
            <a:prstGeom prst="rect">
              <a:avLst/>
            </a:prstGeom>
            <a:noFill/>
            <a:ln w="9525">
              <a:noFill/>
              <a:miter lim="800000"/>
              <a:headEnd/>
              <a:tailEnd/>
            </a:ln>
          </p:spPr>
          <p:txBody>
            <a:bodyPr anchor="ctr">
              <a:spAutoFit/>
            </a:bodyPr>
            <a:lstStyle/>
            <a:p>
              <a:r>
                <a:rPr lang="en-CA" sz="1600">
                  <a:solidFill>
                    <a:schemeClr val="bg2"/>
                  </a:solidFill>
                  <a:cs typeface="Arial" charset="0"/>
                </a:rPr>
                <a:t>Stable patients should be </a:t>
              </a:r>
              <a:br>
                <a:rPr lang="en-CA" sz="1600">
                  <a:solidFill>
                    <a:schemeClr val="bg2"/>
                  </a:solidFill>
                  <a:cs typeface="Arial" charset="0"/>
                </a:rPr>
              </a:br>
              <a:r>
                <a:rPr lang="en-CA" sz="1600">
                  <a:solidFill>
                    <a:schemeClr val="bg2"/>
                  </a:solidFill>
                  <a:cs typeface="Arial" charset="0"/>
                </a:rPr>
                <a:t>able to tolerate goal rate</a:t>
              </a:r>
            </a:p>
          </p:txBody>
        </p:sp>
      </p:grpSp>
      <p:grpSp>
        <p:nvGrpSpPr>
          <p:cNvPr id="3" name="Group 31"/>
          <p:cNvGrpSpPr>
            <a:grpSpLocks/>
          </p:cNvGrpSpPr>
          <p:nvPr/>
        </p:nvGrpSpPr>
        <p:grpSpPr bwMode="auto">
          <a:xfrm>
            <a:off x="6705600" y="762000"/>
            <a:ext cx="2286000" cy="838200"/>
            <a:chOff x="4080" y="816"/>
            <a:chExt cx="1440" cy="672"/>
          </a:xfrm>
        </p:grpSpPr>
        <p:sp>
          <p:nvSpPr>
            <p:cNvPr id="33813" name="Line Callout 2 11"/>
            <p:cNvSpPr>
              <a:spLocks/>
            </p:cNvSpPr>
            <p:nvPr/>
          </p:nvSpPr>
          <p:spPr bwMode="auto">
            <a:xfrm>
              <a:off x="4080" y="816"/>
              <a:ext cx="1440" cy="672"/>
            </a:xfrm>
            <a:prstGeom prst="borderCallout2">
              <a:avLst>
                <a:gd name="adj1" fmla="val 10713"/>
                <a:gd name="adj2" fmla="val 301"/>
                <a:gd name="adj3" fmla="val 9296"/>
                <a:gd name="adj4" fmla="val -12894"/>
                <a:gd name="adj5" fmla="val 90773"/>
                <a:gd name="adj6" fmla="val -29194"/>
              </a:avLst>
            </a:prstGeom>
            <a:solidFill>
              <a:srgbClr val="FFFFFF"/>
            </a:solidFill>
            <a:ln w="9525" algn="ctr">
              <a:solidFill>
                <a:srgbClr val="1AA4D5"/>
              </a:solidFill>
              <a:round/>
              <a:headEnd/>
              <a:tailEnd/>
            </a:ln>
          </p:spPr>
          <p:txBody>
            <a:bodyPr anchor="ctr"/>
            <a:lstStyle/>
            <a:p>
              <a:endParaRPr lang="en-CA">
                <a:cs typeface="Arial" charset="0"/>
              </a:endParaRPr>
            </a:p>
          </p:txBody>
        </p:sp>
        <p:sp>
          <p:nvSpPr>
            <p:cNvPr id="33814" name="TextBox 12"/>
            <p:cNvSpPr txBox="1">
              <a:spLocks noChangeArrowheads="1"/>
            </p:cNvSpPr>
            <p:nvPr/>
          </p:nvSpPr>
          <p:spPr bwMode="auto">
            <a:xfrm>
              <a:off x="4080" y="816"/>
              <a:ext cx="1440" cy="662"/>
            </a:xfrm>
            <a:prstGeom prst="rect">
              <a:avLst/>
            </a:prstGeom>
            <a:noFill/>
            <a:ln w="9525">
              <a:noFill/>
              <a:miter lim="800000"/>
              <a:headEnd/>
              <a:tailEnd/>
            </a:ln>
          </p:spPr>
          <p:txBody>
            <a:bodyPr anchor="ctr">
              <a:spAutoFit/>
            </a:bodyPr>
            <a:lstStyle/>
            <a:p>
              <a:r>
                <a:rPr lang="en-CA" sz="1600">
                  <a:solidFill>
                    <a:schemeClr val="bg2"/>
                  </a:solidFill>
                  <a:cs typeface="Arial" charset="0"/>
                </a:rPr>
                <a:t>We use a concentrated solution to maximize calories per ml</a:t>
              </a:r>
            </a:p>
          </p:txBody>
        </p:sp>
      </p:grpSp>
      <p:grpSp>
        <p:nvGrpSpPr>
          <p:cNvPr id="4" name="Group 23"/>
          <p:cNvGrpSpPr>
            <a:grpSpLocks/>
          </p:cNvGrpSpPr>
          <p:nvPr/>
        </p:nvGrpSpPr>
        <p:grpSpPr bwMode="auto">
          <a:xfrm>
            <a:off x="6400800" y="4343400"/>
            <a:ext cx="2286000" cy="822325"/>
            <a:chOff x="6265475" y="5269650"/>
            <a:chExt cx="2286000" cy="822960"/>
          </a:xfrm>
        </p:grpSpPr>
        <p:sp>
          <p:nvSpPr>
            <p:cNvPr id="33811" name="Line Callout 1 13"/>
            <p:cNvSpPr>
              <a:spLocks/>
            </p:cNvSpPr>
            <p:nvPr/>
          </p:nvSpPr>
          <p:spPr bwMode="auto">
            <a:xfrm>
              <a:off x="6265475" y="5269650"/>
              <a:ext cx="2194560" cy="822960"/>
            </a:xfrm>
            <a:prstGeom prst="borderCallout1">
              <a:avLst>
                <a:gd name="adj1" fmla="val 46875"/>
                <a:gd name="adj2" fmla="val -759"/>
                <a:gd name="adj3" fmla="val -31986"/>
                <a:gd name="adj4" fmla="val -152532"/>
              </a:avLst>
            </a:prstGeom>
            <a:solidFill>
              <a:srgbClr val="FFFFFF"/>
            </a:solidFill>
            <a:ln w="9525" algn="ctr">
              <a:solidFill>
                <a:srgbClr val="1AA4D5"/>
              </a:solidFill>
              <a:round/>
              <a:headEnd/>
              <a:tailEnd/>
            </a:ln>
          </p:spPr>
          <p:txBody>
            <a:bodyPr anchor="ctr"/>
            <a:lstStyle/>
            <a:p>
              <a:endParaRPr lang="en-CA">
                <a:cs typeface="Arial" charset="0"/>
              </a:endParaRPr>
            </a:p>
          </p:txBody>
        </p:sp>
        <p:sp>
          <p:nvSpPr>
            <p:cNvPr id="33812" name="TextBox 14"/>
            <p:cNvSpPr txBox="1">
              <a:spLocks noChangeArrowheads="1"/>
            </p:cNvSpPr>
            <p:nvPr/>
          </p:nvSpPr>
          <p:spPr bwMode="auto">
            <a:xfrm>
              <a:off x="6265475" y="5269650"/>
              <a:ext cx="2286000" cy="822960"/>
            </a:xfrm>
            <a:prstGeom prst="rect">
              <a:avLst/>
            </a:prstGeom>
            <a:noFill/>
            <a:ln w="9525">
              <a:noFill/>
              <a:miter lim="800000"/>
              <a:headEnd/>
              <a:tailEnd/>
            </a:ln>
          </p:spPr>
          <p:txBody>
            <a:bodyPr anchor="ctr">
              <a:spAutoFit/>
            </a:bodyPr>
            <a:lstStyle/>
            <a:p>
              <a:r>
                <a:rPr lang="en-CA" sz="1600">
                  <a:solidFill>
                    <a:schemeClr val="bg2"/>
                  </a:solidFill>
                  <a:cs typeface="Arial" charset="0"/>
                </a:rPr>
                <a:t>Doctors need to justify why they are keeping patients NPO</a:t>
              </a:r>
            </a:p>
          </p:txBody>
        </p:sp>
      </p:grpSp>
      <p:grpSp>
        <p:nvGrpSpPr>
          <p:cNvPr id="5" name="Group 30"/>
          <p:cNvGrpSpPr>
            <a:grpSpLocks/>
          </p:cNvGrpSpPr>
          <p:nvPr/>
        </p:nvGrpSpPr>
        <p:grpSpPr bwMode="auto">
          <a:xfrm>
            <a:off x="6719888" y="2209800"/>
            <a:ext cx="2424112" cy="584200"/>
            <a:chOff x="4344" y="1513"/>
            <a:chExt cx="1089" cy="907"/>
          </a:xfrm>
        </p:grpSpPr>
        <p:sp>
          <p:nvSpPr>
            <p:cNvPr id="33809" name="Line Callout 1 15"/>
            <p:cNvSpPr>
              <a:spLocks/>
            </p:cNvSpPr>
            <p:nvPr/>
          </p:nvSpPr>
          <p:spPr bwMode="auto">
            <a:xfrm>
              <a:off x="4360" y="1533"/>
              <a:ext cx="1048" cy="851"/>
            </a:xfrm>
            <a:prstGeom prst="borderCallout1">
              <a:avLst>
                <a:gd name="adj1" fmla="val 5046"/>
                <a:gd name="adj2" fmla="val -394"/>
                <a:gd name="adj3" fmla="val 73037"/>
                <a:gd name="adj4" fmla="val -226074"/>
              </a:avLst>
            </a:prstGeom>
            <a:solidFill>
              <a:schemeClr val="tx1"/>
            </a:solidFill>
            <a:ln w="9525" algn="ctr">
              <a:solidFill>
                <a:srgbClr val="1AA4D5"/>
              </a:solidFill>
              <a:round/>
              <a:headEnd/>
              <a:tailEnd/>
            </a:ln>
          </p:spPr>
          <p:txBody>
            <a:bodyPr anchor="ctr"/>
            <a:lstStyle/>
            <a:p>
              <a:endParaRPr lang="en-CA">
                <a:cs typeface="Arial" charset="0"/>
              </a:endParaRPr>
            </a:p>
          </p:txBody>
        </p:sp>
        <p:sp>
          <p:nvSpPr>
            <p:cNvPr id="33810" name="TextBox 16"/>
            <p:cNvSpPr txBox="1">
              <a:spLocks noChangeArrowheads="1"/>
            </p:cNvSpPr>
            <p:nvPr/>
          </p:nvSpPr>
          <p:spPr bwMode="auto">
            <a:xfrm>
              <a:off x="4344" y="1513"/>
              <a:ext cx="1089" cy="907"/>
            </a:xfrm>
            <a:prstGeom prst="rect">
              <a:avLst/>
            </a:prstGeom>
            <a:noFill/>
            <a:ln w="9525">
              <a:noFill/>
              <a:miter lim="800000"/>
              <a:headEnd/>
              <a:tailEnd/>
            </a:ln>
          </p:spPr>
          <p:txBody>
            <a:bodyPr anchor="ctr">
              <a:spAutoFit/>
            </a:bodyPr>
            <a:lstStyle/>
            <a:p>
              <a:r>
                <a:rPr lang="en-CA" sz="1600">
                  <a:solidFill>
                    <a:schemeClr val="bg2"/>
                  </a:solidFill>
                  <a:cs typeface="Arial" charset="0"/>
                </a:rPr>
                <a:t>If unstable or unsuitable, just use trophic feeds</a:t>
              </a:r>
            </a:p>
          </p:txBody>
        </p:sp>
      </p:grpSp>
      <p:grpSp>
        <p:nvGrpSpPr>
          <p:cNvPr id="6" name="Group 25"/>
          <p:cNvGrpSpPr>
            <a:grpSpLocks/>
          </p:cNvGrpSpPr>
          <p:nvPr/>
        </p:nvGrpSpPr>
        <p:grpSpPr bwMode="auto">
          <a:xfrm>
            <a:off x="1752600" y="4953000"/>
            <a:ext cx="2682875" cy="898525"/>
            <a:chOff x="1752600" y="6100925"/>
            <a:chExt cx="2682240" cy="899162"/>
          </a:xfrm>
        </p:grpSpPr>
        <p:sp>
          <p:nvSpPr>
            <p:cNvPr id="33807" name="Line Callout 1 17"/>
            <p:cNvSpPr>
              <a:spLocks/>
            </p:cNvSpPr>
            <p:nvPr/>
          </p:nvSpPr>
          <p:spPr bwMode="auto">
            <a:xfrm>
              <a:off x="1752600" y="6177126"/>
              <a:ext cx="2606040" cy="822961"/>
            </a:xfrm>
            <a:prstGeom prst="borderCallout1">
              <a:avLst>
                <a:gd name="adj1" fmla="val 50569"/>
                <a:gd name="adj2" fmla="val -713"/>
                <a:gd name="adj3" fmla="val -40264"/>
                <a:gd name="adj4" fmla="val -26236"/>
              </a:avLst>
            </a:prstGeom>
            <a:solidFill>
              <a:schemeClr val="tx1"/>
            </a:solidFill>
            <a:ln w="9525" algn="ctr">
              <a:solidFill>
                <a:srgbClr val="1AA4D5"/>
              </a:solidFill>
              <a:round/>
              <a:headEnd/>
              <a:tailEnd/>
            </a:ln>
          </p:spPr>
          <p:txBody>
            <a:bodyPr anchor="ctr"/>
            <a:lstStyle/>
            <a:p>
              <a:endParaRPr lang="en-CA">
                <a:cs typeface="Arial" charset="0"/>
              </a:endParaRPr>
            </a:p>
          </p:txBody>
        </p:sp>
        <p:sp>
          <p:nvSpPr>
            <p:cNvPr id="33808" name="TextBox 18"/>
            <p:cNvSpPr txBox="1">
              <a:spLocks noChangeArrowheads="1"/>
            </p:cNvSpPr>
            <p:nvPr/>
          </p:nvSpPr>
          <p:spPr bwMode="auto">
            <a:xfrm>
              <a:off x="1828800" y="6100925"/>
              <a:ext cx="2606040" cy="825501"/>
            </a:xfrm>
            <a:prstGeom prst="rect">
              <a:avLst/>
            </a:prstGeom>
            <a:noFill/>
            <a:ln w="9525">
              <a:noFill/>
              <a:miter lim="800000"/>
              <a:headEnd/>
              <a:tailEnd/>
            </a:ln>
          </p:spPr>
          <p:txBody>
            <a:bodyPr anchor="ctr">
              <a:spAutoFit/>
            </a:bodyPr>
            <a:lstStyle/>
            <a:p>
              <a:r>
                <a:rPr lang="en-CA" sz="1600">
                  <a:solidFill>
                    <a:schemeClr val="bg2"/>
                  </a:solidFill>
                  <a:cs typeface="Arial" charset="0"/>
                </a:rPr>
                <a:t>We want to minimize the use of NPO but if selected, need to reassess next day</a:t>
              </a:r>
            </a:p>
          </p:txBody>
        </p:sp>
      </p:grpSp>
      <p:sp>
        <p:nvSpPr>
          <p:cNvPr id="33800" name="TextBox 19"/>
          <p:cNvSpPr txBox="1">
            <a:spLocks noChangeArrowheads="1"/>
          </p:cNvSpPr>
          <p:nvPr/>
        </p:nvSpPr>
        <p:spPr bwMode="auto">
          <a:xfrm>
            <a:off x="0" y="152400"/>
            <a:ext cx="2462213" cy="985838"/>
          </a:xfrm>
          <a:prstGeom prst="rect">
            <a:avLst/>
          </a:prstGeom>
          <a:noFill/>
          <a:ln w="9525">
            <a:noFill/>
            <a:miter lim="800000"/>
            <a:headEnd/>
            <a:tailEnd/>
          </a:ln>
        </p:spPr>
        <p:txBody>
          <a:bodyPr>
            <a:spAutoFit/>
          </a:bodyPr>
          <a:lstStyle/>
          <a:p>
            <a:pPr defTabSz="457200">
              <a:lnSpc>
                <a:spcPct val="85000"/>
              </a:lnSpc>
            </a:pPr>
            <a:r>
              <a:rPr lang="en-CA" sz="3400" b="1">
                <a:solidFill>
                  <a:srgbClr val="012B74"/>
                </a:solidFill>
                <a:latin typeface="Calibri" pitchFamily="34" charset="0"/>
                <a:ea typeface="Calibri" pitchFamily="34" charset="0"/>
                <a:cs typeface="Calibri" pitchFamily="34" charset="0"/>
              </a:rPr>
              <a:t>The PEP uP</a:t>
            </a:r>
            <a:br>
              <a:rPr lang="en-CA" sz="3400" b="1">
                <a:solidFill>
                  <a:srgbClr val="012B74"/>
                </a:solidFill>
                <a:latin typeface="Calibri" pitchFamily="34" charset="0"/>
                <a:ea typeface="Calibri" pitchFamily="34" charset="0"/>
                <a:cs typeface="Calibri" pitchFamily="34" charset="0"/>
              </a:rPr>
            </a:br>
            <a:r>
              <a:rPr lang="en-CA" sz="3400" b="1">
                <a:solidFill>
                  <a:srgbClr val="012B74"/>
                </a:solidFill>
                <a:latin typeface="Calibri" pitchFamily="34" charset="0"/>
                <a:ea typeface="Calibri" pitchFamily="34" charset="0"/>
                <a:cs typeface="Calibri" pitchFamily="34" charset="0"/>
              </a:rPr>
              <a:t>Protocol</a:t>
            </a:r>
          </a:p>
        </p:txBody>
      </p:sp>
      <p:grpSp>
        <p:nvGrpSpPr>
          <p:cNvPr id="7" name="Group 26"/>
          <p:cNvGrpSpPr>
            <a:grpSpLocks/>
          </p:cNvGrpSpPr>
          <p:nvPr/>
        </p:nvGrpSpPr>
        <p:grpSpPr bwMode="auto">
          <a:xfrm>
            <a:off x="5562600" y="5410200"/>
            <a:ext cx="2287588" cy="822325"/>
            <a:chOff x="5681468" y="5562600"/>
            <a:chExt cx="2055302" cy="822960"/>
          </a:xfrm>
        </p:grpSpPr>
        <p:sp>
          <p:nvSpPr>
            <p:cNvPr id="33805" name="Line Callout 1 13"/>
            <p:cNvSpPr>
              <a:spLocks/>
            </p:cNvSpPr>
            <p:nvPr/>
          </p:nvSpPr>
          <p:spPr bwMode="auto">
            <a:xfrm>
              <a:off x="5683250" y="5562600"/>
              <a:ext cx="2053520" cy="822960"/>
            </a:xfrm>
            <a:prstGeom prst="borderCallout1">
              <a:avLst>
                <a:gd name="adj1" fmla="val 29944"/>
                <a:gd name="adj2" fmla="val -574"/>
                <a:gd name="adj3" fmla="val -105787"/>
                <a:gd name="adj4" fmla="val -106255"/>
              </a:avLst>
            </a:prstGeom>
            <a:solidFill>
              <a:srgbClr val="FFFFFF"/>
            </a:solidFill>
            <a:ln w="9525" algn="ctr">
              <a:solidFill>
                <a:srgbClr val="1AA4D5"/>
              </a:solidFill>
              <a:round/>
              <a:headEnd/>
              <a:tailEnd/>
            </a:ln>
          </p:spPr>
          <p:txBody>
            <a:bodyPr anchor="ctr"/>
            <a:lstStyle/>
            <a:p>
              <a:endParaRPr lang="en-CA">
                <a:cs typeface="Arial" charset="0"/>
              </a:endParaRPr>
            </a:p>
          </p:txBody>
        </p:sp>
        <p:sp>
          <p:nvSpPr>
            <p:cNvPr id="33806" name="TextBox 14"/>
            <p:cNvSpPr txBox="1">
              <a:spLocks noChangeArrowheads="1"/>
            </p:cNvSpPr>
            <p:nvPr/>
          </p:nvSpPr>
          <p:spPr bwMode="auto">
            <a:xfrm>
              <a:off x="5681468" y="5562600"/>
              <a:ext cx="2053521" cy="822960"/>
            </a:xfrm>
            <a:prstGeom prst="rect">
              <a:avLst/>
            </a:prstGeom>
            <a:noFill/>
            <a:ln w="9525">
              <a:noFill/>
              <a:miter lim="800000"/>
              <a:headEnd/>
              <a:tailEnd/>
            </a:ln>
          </p:spPr>
          <p:txBody>
            <a:bodyPr anchor="ctr">
              <a:spAutoFit/>
            </a:bodyPr>
            <a:lstStyle/>
            <a:p>
              <a:r>
                <a:rPr lang="en-CA" sz="1600">
                  <a:solidFill>
                    <a:schemeClr val="bg2"/>
                  </a:solidFill>
                  <a:cs typeface="Arial" charset="0"/>
                </a:rPr>
                <a:t>Note, there are only </a:t>
              </a:r>
              <a:br>
                <a:rPr lang="en-CA" sz="1600">
                  <a:solidFill>
                    <a:schemeClr val="bg2"/>
                  </a:solidFill>
                  <a:cs typeface="Arial" charset="0"/>
                </a:rPr>
              </a:br>
              <a:r>
                <a:rPr lang="en-CA" sz="1600">
                  <a:solidFill>
                    <a:schemeClr val="bg2"/>
                  </a:solidFill>
                  <a:cs typeface="Arial" charset="0"/>
                </a:rPr>
                <a:t>a few absolute contraindications to EN</a:t>
              </a:r>
            </a:p>
          </p:txBody>
        </p:sp>
      </p:grpSp>
      <p:sp>
        <p:nvSpPr>
          <p:cNvPr id="16" name="Line Callout 1 15"/>
          <p:cNvSpPr>
            <a:spLocks/>
          </p:cNvSpPr>
          <p:nvPr/>
        </p:nvSpPr>
        <p:spPr bwMode="auto">
          <a:xfrm>
            <a:off x="7391400" y="3429000"/>
            <a:ext cx="1463675" cy="549275"/>
          </a:xfrm>
          <a:prstGeom prst="borderCallout1">
            <a:avLst>
              <a:gd name="adj1" fmla="val 28977"/>
              <a:gd name="adj2" fmla="val 560"/>
              <a:gd name="adj3" fmla="val -1755"/>
              <a:gd name="adj4" fmla="val -73134"/>
            </a:avLst>
          </a:prstGeom>
          <a:solidFill>
            <a:srgbClr val="FFFFFF"/>
          </a:solidFill>
          <a:ln w="0" algn="ctr">
            <a:solidFill>
              <a:srgbClr val="1AA4D5"/>
            </a:solidFill>
            <a:round/>
            <a:headEnd/>
            <a:tailEnd/>
          </a:ln>
        </p:spPr>
        <p:txBody>
          <a:bodyPr anchor="ctr"/>
          <a:lstStyle/>
          <a:p>
            <a:r>
              <a:rPr lang="en-CA" sz="1400">
                <a:solidFill>
                  <a:schemeClr val="bg2"/>
                </a:solidFill>
                <a:cs typeface="Arial" charset="0"/>
              </a:rPr>
              <a:t>Note indications for trophic feeds</a:t>
            </a:r>
          </a:p>
        </p:txBody>
      </p:sp>
      <p:sp>
        <p:nvSpPr>
          <p:cNvPr id="33804" name="TextBox 3"/>
          <p:cNvSpPr txBox="1">
            <a:spLocks noChangeArrowheads="1"/>
          </p:cNvSpPr>
          <p:nvPr/>
        </p:nvSpPr>
        <p:spPr bwMode="auto">
          <a:xfrm>
            <a:off x="-533400" y="6324600"/>
            <a:ext cx="6937375" cy="307975"/>
          </a:xfrm>
          <a:prstGeom prst="rect">
            <a:avLst/>
          </a:prstGeom>
          <a:noFill/>
          <a:ln w="9525">
            <a:noFill/>
            <a:miter lim="800000"/>
            <a:headEnd/>
            <a:tailEnd/>
          </a:ln>
        </p:spPr>
        <p:txBody>
          <a:bodyPr>
            <a:spAutoFit/>
          </a:bodyPr>
          <a:lstStyle/>
          <a:p>
            <a:pPr algn="r"/>
            <a:r>
              <a:rPr lang="en-US" sz="1400" b="1" dirty="0" smtClean="0">
                <a:solidFill>
                  <a:schemeClr val="bg2"/>
                </a:solidFill>
                <a:cs typeface="Arial" charset="0"/>
              </a:rPr>
              <a:t>Single centre pilot </a:t>
            </a:r>
            <a:r>
              <a:rPr lang="en-US" sz="1400" b="1" dirty="0">
                <a:solidFill>
                  <a:schemeClr val="bg2"/>
                </a:solidFill>
                <a:cs typeface="Arial" charset="0"/>
              </a:rPr>
              <a:t>study </a:t>
            </a:r>
            <a:r>
              <a:rPr lang="en-US" sz="1400" b="1" dirty="0" err="1">
                <a:solidFill>
                  <a:schemeClr val="bg2"/>
                </a:solidFill>
                <a:cs typeface="Arial" charset="0"/>
              </a:rPr>
              <a:t>Heyland</a:t>
            </a:r>
            <a:r>
              <a:rPr lang="en-US" sz="1400" b="1" dirty="0">
                <a:solidFill>
                  <a:schemeClr val="bg2"/>
                </a:solidFill>
                <a:cs typeface="Arial" charset="0"/>
              </a:rPr>
              <a:t> DK, et al. </a:t>
            </a:r>
            <a:r>
              <a:rPr lang="en-US" sz="1400" b="1" dirty="0" err="1">
                <a:solidFill>
                  <a:schemeClr val="bg2"/>
                </a:solidFill>
                <a:cs typeface="Arial" charset="0"/>
              </a:rPr>
              <a:t>Crit</a:t>
            </a:r>
            <a:r>
              <a:rPr lang="en-US" sz="1400" b="1" dirty="0">
                <a:solidFill>
                  <a:schemeClr val="bg2"/>
                </a:solidFill>
                <a:cs typeface="Arial" charset="0"/>
              </a:rPr>
              <a:t> Care 2010</a:t>
            </a:r>
            <a:r>
              <a:rPr lang="en-US" sz="1400" b="1" dirty="0" smtClean="0">
                <a:solidFill>
                  <a:schemeClr val="bg2"/>
                </a:solidFill>
                <a:cs typeface="Arial" charset="0"/>
              </a:rPr>
              <a:t>.   </a:t>
            </a:r>
            <a:r>
              <a:rPr lang="en-US" sz="1400" b="1" dirty="0">
                <a:solidFill>
                  <a:schemeClr val="bg2"/>
                </a:solidFill>
                <a:cs typeface="Arial" charset="0"/>
              </a:rPr>
              <a:t>2010;14(2):</a:t>
            </a:r>
            <a:r>
              <a:rPr lang="en-US" sz="1400" b="1" dirty="0" smtClean="0">
                <a:solidFill>
                  <a:schemeClr val="bg2"/>
                </a:solidFill>
                <a:cs typeface="Arial" charset="0"/>
              </a:rPr>
              <a:t>R78</a:t>
            </a:r>
            <a:endParaRPr lang="en-US" sz="1400" b="1" dirty="0">
              <a:solidFill>
                <a:schemeClr val="bg2"/>
              </a:solidFill>
              <a:cs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31111" t="16000" r="27778" b="5778"/>
          <a:stretch>
            <a:fillRect/>
          </a:stretch>
        </p:blipFill>
        <p:spPr bwMode="auto">
          <a:xfrm>
            <a:off x="914400" y="0"/>
            <a:ext cx="5638800" cy="6705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5" descr="C:\Users\Owener\Desktop\080110-155400.jpg"/>
          <p:cNvPicPr>
            <a:picLocks noChangeAspect="1" noChangeArrowheads="1"/>
          </p:cNvPicPr>
          <p:nvPr/>
        </p:nvPicPr>
        <p:blipFill>
          <a:blip r:embed="rId4" cstate="print"/>
          <a:srcRect/>
          <a:stretch>
            <a:fillRect/>
          </a:stretch>
        </p:blipFill>
        <p:spPr bwMode="auto">
          <a:xfrm>
            <a:off x="5120530" y="3344706"/>
            <a:ext cx="2239500" cy="1188720"/>
          </a:xfrm>
          <a:prstGeom prst="rect">
            <a:avLst/>
          </a:prstGeom>
          <a:solidFill>
            <a:srgbClr val="C00000"/>
          </a:solidFill>
          <a:ln w="19050">
            <a:solidFill>
              <a:srgbClr val="C00000"/>
            </a:solidFill>
            <a:miter lim="800000"/>
            <a:headEnd/>
            <a:tailEnd/>
          </a:ln>
          <a:effectLst/>
        </p:spPr>
      </p:pic>
      <p:sp>
        <p:nvSpPr>
          <p:cNvPr id="24578" name="Title 1"/>
          <p:cNvSpPr>
            <a:spLocks noGrp="1"/>
          </p:cNvSpPr>
          <p:nvPr>
            <p:ph type="title" idx="4294967295"/>
          </p:nvPr>
        </p:nvSpPr>
        <p:spPr>
          <a:xfrm>
            <a:off x="0" y="166250"/>
            <a:ext cx="9144000" cy="609600"/>
          </a:xfrm>
        </p:spPr>
        <p:txBody>
          <a:bodyPr/>
          <a:lstStyle/>
          <a:p>
            <a:pPr>
              <a:lnSpc>
                <a:spcPct val="85000"/>
              </a:lnSpc>
            </a:pPr>
            <a:r>
              <a:rPr lang="en-CA" sz="3800" dirty="0"/>
              <a:t>It’s </a:t>
            </a:r>
            <a:r>
              <a:rPr lang="en-CA" sz="3800" dirty="0" smtClean="0"/>
              <a:t>Not Just About Calories</a:t>
            </a:r>
            <a:r>
              <a:rPr lang="en-CA" sz="3800" dirty="0"/>
              <a:t>...</a:t>
            </a:r>
          </a:p>
        </p:txBody>
      </p:sp>
      <p:sp>
        <p:nvSpPr>
          <p:cNvPr id="23" name="TextBox 3"/>
          <p:cNvSpPr txBox="1">
            <a:spLocks noChangeArrowheads="1"/>
          </p:cNvSpPr>
          <p:nvPr/>
        </p:nvSpPr>
        <p:spPr bwMode="blackGray">
          <a:xfrm>
            <a:off x="1760220" y="4626425"/>
            <a:ext cx="5623560" cy="1005840"/>
          </a:xfrm>
          <a:prstGeom prst="rect">
            <a:avLst/>
          </a:prstGeom>
          <a:solidFill>
            <a:srgbClr val="1AA4D5"/>
          </a:solidFill>
          <a:ln w="9525">
            <a:noFill/>
            <a:miter lim="800000"/>
            <a:headEnd/>
            <a:tailEnd/>
          </a:ln>
          <a:effectLst/>
        </p:spPr>
        <p:txBody>
          <a:bodyPr wrap="square" anchor="ctr" anchorCtr="0">
            <a:noAutofit/>
          </a:bodyPr>
          <a:lstStyle/>
          <a:p>
            <a:pPr algn="l"/>
            <a:endParaRPr lang="en-CA" sz="2000" dirty="0">
              <a:solidFill>
                <a:srgbClr val="012B74"/>
              </a:solidFill>
              <a:latin typeface="Arial" pitchFamily="34" charset="0"/>
              <a:cs typeface="Arial" pitchFamily="34" charset="0"/>
            </a:endParaRPr>
          </a:p>
        </p:txBody>
      </p:sp>
      <p:sp>
        <p:nvSpPr>
          <p:cNvPr id="24580" name="TextBox 3"/>
          <p:cNvSpPr txBox="1">
            <a:spLocks noChangeArrowheads="1"/>
          </p:cNvSpPr>
          <p:nvPr/>
        </p:nvSpPr>
        <p:spPr bwMode="auto">
          <a:xfrm>
            <a:off x="1760220" y="4626425"/>
            <a:ext cx="5623560" cy="100584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lIns="137160" anchor="ctr" anchorCtr="0">
            <a:noAutofit/>
          </a:bodyPr>
          <a:lstStyle/>
          <a:p>
            <a:pPr algn="l">
              <a:lnSpc>
                <a:spcPct val="85000"/>
              </a:lnSpc>
            </a:pPr>
            <a:r>
              <a:rPr lang="en-CA" sz="1800" b="1" dirty="0">
                <a:solidFill>
                  <a:srgbClr val="CEE15D"/>
                </a:solidFill>
                <a:latin typeface="Arial" pitchFamily="34" charset="0"/>
                <a:cs typeface="Arial" pitchFamily="34" charset="0"/>
              </a:rPr>
              <a:t>So in order to minimize this, we order</a:t>
            </a:r>
            <a:r>
              <a:rPr lang="en-CA" sz="1800" b="1" dirty="0" smtClean="0">
                <a:solidFill>
                  <a:srgbClr val="CEE15D"/>
                </a:solidFill>
                <a:latin typeface="Arial" pitchFamily="34" charset="0"/>
                <a:cs typeface="Arial" pitchFamily="34" charset="0"/>
              </a:rPr>
              <a:t>:</a:t>
            </a:r>
            <a:endParaRPr lang="en-CA" b="1" dirty="0" smtClean="0">
              <a:solidFill>
                <a:srgbClr val="CEE15D"/>
              </a:solidFill>
              <a:latin typeface="Arial" pitchFamily="34" charset="0"/>
              <a:cs typeface="Arial" pitchFamily="34" charset="0"/>
            </a:endParaRPr>
          </a:p>
          <a:p>
            <a:pPr marL="225425" indent="-225425" algn="l">
              <a:lnSpc>
                <a:spcPct val="85000"/>
              </a:lnSpc>
              <a:buFont typeface="Wingdings" pitchFamily="2" charset="2"/>
              <a:buChar char="ü"/>
              <a:tabLst>
                <a:tab pos="511175" algn="l"/>
              </a:tabLst>
            </a:pPr>
            <a:r>
              <a:rPr lang="en-US" dirty="0" smtClean="0">
                <a:solidFill>
                  <a:srgbClr val="CEE15D"/>
                </a:solidFill>
                <a:cs typeface="Times New Roman" pitchFamily="18" charset="0"/>
              </a:rPr>
              <a:t> </a:t>
            </a:r>
            <a:r>
              <a:rPr lang="en-US" sz="1800" dirty="0" smtClean="0">
                <a:solidFill>
                  <a:srgbClr val="012B74"/>
                </a:solidFill>
                <a:latin typeface="Arial" pitchFamily="34" charset="0"/>
                <a:cs typeface="Arial" pitchFamily="34" charset="0"/>
              </a:rPr>
              <a:t>Protein </a:t>
            </a:r>
            <a:r>
              <a:rPr lang="en-US" sz="1800" dirty="0">
                <a:solidFill>
                  <a:srgbClr val="012B74"/>
                </a:solidFill>
                <a:latin typeface="Arial" pitchFamily="34" charset="0"/>
                <a:cs typeface="Arial" pitchFamily="34" charset="0"/>
              </a:rPr>
              <a:t>supplement </a:t>
            </a:r>
            <a:r>
              <a:rPr lang="en-US" sz="1800" dirty="0" err="1">
                <a:solidFill>
                  <a:srgbClr val="012B74"/>
                </a:solidFill>
                <a:latin typeface="Arial" pitchFamily="34" charset="0"/>
                <a:cs typeface="Arial" pitchFamily="34" charset="0"/>
              </a:rPr>
              <a:t>Beneprotein</a:t>
            </a:r>
            <a:r>
              <a:rPr lang="en-US" sz="1800" baseline="30000" dirty="0">
                <a:solidFill>
                  <a:srgbClr val="012B74"/>
                </a:solidFill>
                <a:latin typeface="Arial" pitchFamily="34" charset="0"/>
                <a:cs typeface="Arial" pitchFamily="34" charset="0"/>
              </a:rPr>
              <a:t>®</a:t>
            </a:r>
            <a:r>
              <a:rPr lang="en-US" sz="1800" dirty="0">
                <a:solidFill>
                  <a:srgbClr val="012B74"/>
                </a:solidFill>
                <a:latin typeface="Arial" pitchFamily="34" charset="0"/>
                <a:cs typeface="Arial" pitchFamily="34" charset="0"/>
              </a:rPr>
              <a:t> 14 grams mixed </a:t>
            </a:r>
            <a:r>
              <a:rPr lang="en-US" sz="1800" dirty="0" smtClean="0">
                <a:solidFill>
                  <a:srgbClr val="012B74"/>
                </a:solidFill>
                <a:latin typeface="Arial" pitchFamily="34" charset="0"/>
                <a:cs typeface="Arial" pitchFamily="34" charset="0"/>
              </a:rPr>
              <a:t/>
            </a:r>
            <a:br>
              <a:rPr lang="en-US" sz="1800" dirty="0" smtClean="0">
                <a:solidFill>
                  <a:srgbClr val="012B74"/>
                </a:solidFill>
                <a:latin typeface="Arial" pitchFamily="34" charset="0"/>
                <a:cs typeface="Arial" pitchFamily="34" charset="0"/>
              </a:rPr>
            </a:br>
            <a:r>
              <a:rPr lang="en-US" sz="900" dirty="0" smtClean="0">
                <a:solidFill>
                  <a:srgbClr val="012B74"/>
                </a:solidFill>
                <a:latin typeface="Arial" pitchFamily="34" charset="0"/>
                <a:cs typeface="Arial" pitchFamily="34" charset="0"/>
              </a:rPr>
              <a:t>  </a:t>
            </a:r>
            <a:r>
              <a:rPr lang="en-US" sz="1800" dirty="0" smtClean="0">
                <a:solidFill>
                  <a:srgbClr val="012B74"/>
                </a:solidFill>
                <a:latin typeface="Arial" pitchFamily="34" charset="0"/>
                <a:cs typeface="Arial" pitchFamily="34" charset="0"/>
              </a:rPr>
              <a:t>in 120 </a:t>
            </a:r>
            <a:r>
              <a:rPr lang="en-US" sz="1800" dirty="0" err="1">
                <a:solidFill>
                  <a:srgbClr val="012B74"/>
                </a:solidFill>
                <a:latin typeface="Arial" pitchFamily="34" charset="0"/>
                <a:cs typeface="Arial" pitchFamily="34" charset="0"/>
              </a:rPr>
              <a:t>mls</a:t>
            </a:r>
            <a:r>
              <a:rPr lang="en-US" sz="1800" dirty="0">
                <a:solidFill>
                  <a:srgbClr val="012B74"/>
                </a:solidFill>
                <a:latin typeface="Arial" pitchFamily="34" charset="0"/>
                <a:cs typeface="Arial" pitchFamily="34" charset="0"/>
              </a:rPr>
              <a:t> sterile </a:t>
            </a:r>
            <a:r>
              <a:rPr lang="en-US" sz="1800" dirty="0" smtClean="0">
                <a:solidFill>
                  <a:srgbClr val="012B74"/>
                </a:solidFill>
                <a:latin typeface="Arial" pitchFamily="34" charset="0"/>
                <a:cs typeface="Arial" pitchFamily="34" charset="0"/>
              </a:rPr>
              <a:t>water administered BID </a:t>
            </a:r>
            <a:r>
              <a:rPr lang="en-US" sz="1800" dirty="0">
                <a:solidFill>
                  <a:srgbClr val="012B74"/>
                </a:solidFill>
                <a:latin typeface="Arial" pitchFamily="34" charset="0"/>
                <a:cs typeface="Arial" pitchFamily="34" charset="0"/>
              </a:rPr>
              <a:t>via NG</a:t>
            </a:r>
            <a:r>
              <a:rPr lang="en-CA" sz="1800" dirty="0">
                <a:solidFill>
                  <a:srgbClr val="012B74"/>
                </a:solidFill>
                <a:latin typeface="Arial" pitchFamily="34" charset="0"/>
                <a:cs typeface="Arial" pitchFamily="34" charset="0"/>
              </a:rPr>
              <a:t> </a:t>
            </a:r>
          </a:p>
        </p:txBody>
      </p:sp>
      <p:sp>
        <p:nvSpPr>
          <p:cNvPr id="25" name="Rectangle 2"/>
          <p:cNvSpPr>
            <a:spLocks noChangeArrowheads="1"/>
          </p:cNvSpPr>
          <p:nvPr/>
        </p:nvSpPr>
        <p:spPr bwMode="auto">
          <a:xfrm>
            <a:off x="2880360" y="1629940"/>
            <a:ext cx="3383280" cy="365760"/>
          </a:xfrm>
          <a:prstGeom prst="rect">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nchor="ctr" anchorCtr="0"/>
          <a:lstStyle/>
          <a:p>
            <a:r>
              <a:rPr lang="en-CA" sz="2000" b="1" dirty="0">
                <a:solidFill>
                  <a:srgbClr val="012B74"/>
                </a:solidFill>
                <a:latin typeface="Arial" pitchFamily="34" charset="0"/>
                <a:cs typeface="Arial" pitchFamily="34" charset="0"/>
              </a:rPr>
              <a:t>Loss of lean muscle mass</a:t>
            </a:r>
          </a:p>
        </p:txBody>
      </p:sp>
      <p:sp>
        <p:nvSpPr>
          <p:cNvPr id="28" name="Rectangle 6"/>
          <p:cNvSpPr>
            <a:spLocks noChangeArrowheads="1"/>
          </p:cNvSpPr>
          <p:nvPr/>
        </p:nvSpPr>
        <p:spPr bwMode="auto">
          <a:xfrm>
            <a:off x="2880360" y="771485"/>
            <a:ext cx="3383280" cy="365760"/>
          </a:xfrm>
          <a:prstGeom prst="rect">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nchor="ctr" anchorCtr="0"/>
          <a:lstStyle/>
          <a:p>
            <a:r>
              <a:rPr lang="en-CA" sz="2000" b="1" dirty="0">
                <a:solidFill>
                  <a:srgbClr val="012B74"/>
                </a:solidFill>
                <a:latin typeface="Arial" pitchFamily="34" charset="0"/>
                <a:cs typeface="Arial" pitchFamily="34" charset="0"/>
              </a:rPr>
              <a:t>Inadequate protein intake</a:t>
            </a:r>
          </a:p>
        </p:txBody>
      </p:sp>
      <p:sp>
        <p:nvSpPr>
          <p:cNvPr id="31" name="Rectangle 9"/>
          <p:cNvSpPr>
            <a:spLocks noChangeArrowheads="1"/>
          </p:cNvSpPr>
          <p:nvPr/>
        </p:nvSpPr>
        <p:spPr bwMode="auto">
          <a:xfrm>
            <a:off x="2857000" y="2515644"/>
            <a:ext cx="3383280" cy="365760"/>
          </a:xfrm>
          <a:prstGeom prst="rect">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nchor="ctr" anchorCtr="0"/>
          <a:lstStyle/>
          <a:p>
            <a:r>
              <a:rPr lang="en-CA" sz="2000" b="1" dirty="0">
                <a:solidFill>
                  <a:srgbClr val="012B74"/>
                </a:solidFill>
                <a:latin typeface="Arial" pitchFamily="34" charset="0"/>
                <a:cs typeface="Arial" pitchFamily="34" charset="0"/>
              </a:rPr>
              <a:t>Immune dysfunction</a:t>
            </a:r>
          </a:p>
        </p:txBody>
      </p:sp>
      <p:sp>
        <p:nvSpPr>
          <p:cNvPr id="33" name="Up-Down Arrow 11"/>
          <p:cNvSpPr>
            <a:spLocks noChangeArrowheads="1"/>
          </p:cNvSpPr>
          <p:nvPr/>
        </p:nvSpPr>
        <p:spPr bwMode="auto">
          <a:xfrm>
            <a:off x="4434840" y="1210208"/>
            <a:ext cx="274320" cy="365760"/>
          </a:xfrm>
          <a:prstGeom prst="upDownArrow">
            <a:avLst>
              <a:gd name="adj1" fmla="val 50000"/>
              <a:gd name="adj2" fmla="val 50000"/>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lstStyle/>
          <a:p>
            <a:endParaRPr lang="en-CA"/>
          </a:p>
        </p:txBody>
      </p:sp>
      <p:sp>
        <p:nvSpPr>
          <p:cNvPr id="34" name="Down Arrow 12"/>
          <p:cNvSpPr>
            <a:spLocks noChangeArrowheads="1"/>
          </p:cNvSpPr>
          <p:nvPr/>
        </p:nvSpPr>
        <p:spPr bwMode="auto">
          <a:xfrm>
            <a:off x="4434840" y="2085885"/>
            <a:ext cx="274320" cy="365760"/>
          </a:xfrm>
          <a:prstGeom prst="downArrow">
            <a:avLst>
              <a:gd name="adj1" fmla="val 50000"/>
              <a:gd name="adj2" fmla="val 50000"/>
            </a:avLst>
          </a:prstGeom>
          <a:solidFill>
            <a:srgbClr val="1AA4D5"/>
          </a:solidFill>
          <a:ln w="9525" algn="ctr">
            <a:noFill/>
            <a:round/>
            <a:headEnd/>
            <a:tailEnd/>
          </a:ln>
          <a:effectLst/>
          <a:scene3d>
            <a:camera prst="orthographicFront">
              <a:rot lat="0" lon="0" rev="0"/>
            </a:camera>
            <a:lightRig rig="chilly" dir="t">
              <a:rot lat="0" lon="0" rev="18480000"/>
            </a:lightRig>
          </a:scene3d>
          <a:sp3d prstMaterial="clear">
            <a:bevelT h="63500"/>
          </a:sp3d>
        </p:spPr>
        <p:txBody>
          <a:bodyPr/>
          <a:lstStyle/>
          <a:p>
            <a:endParaRPr lang="en-CA"/>
          </a:p>
        </p:txBody>
      </p:sp>
      <p:sp>
        <p:nvSpPr>
          <p:cNvPr id="38" name="TextBox 19"/>
          <p:cNvSpPr txBox="1">
            <a:spLocks noChangeArrowheads="1"/>
          </p:cNvSpPr>
          <p:nvPr/>
        </p:nvSpPr>
        <p:spPr bwMode="auto">
          <a:xfrm>
            <a:off x="1783970" y="3719255"/>
            <a:ext cx="2926080" cy="685800"/>
          </a:xfrm>
          <a:prstGeom prst="rect">
            <a:avLst/>
          </a:prstGeom>
          <a:solidFill>
            <a:srgbClr val="C000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r>
              <a:rPr lang="en-CA" sz="2000" b="1" dirty="0" smtClean="0">
                <a:solidFill>
                  <a:srgbClr val="012B74"/>
                </a:solidFill>
                <a:latin typeface="Arial" pitchFamily="34" charset="0"/>
                <a:cs typeface="Arial" pitchFamily="34" charset="0"/>
              </a:rPr>
              <a:t>Weak prolonged </a:t>
            </a:r>
            <a:br>
              <a:rPr lang="en-CA" sz="2000" b="1" dirty="0" smtClean="0">
                <a:solidFill>
                  <a:srgbClr val="012B74"/>
                </a:solidFill>
                <a:latin typeface="Arial" pitchFamily="34" charset="0"/>
                <a:cs typeface="Arial" pitchFamily="34" charset="0"/>
              </a:rPr>
            </a:br>
            <a:r>
              <a:rPr lang="en-CA" sz="2000" b="1" dirty="0" smtClean="0">
                <a:solidFill>
                  <a:srgbClr val="012B74"/>
                </a:solidFill>
                <a:latin typeface="Arial" pitchFamily="34" charset="0"/>
                <a:cs typeface="Arial" pitchFamily="34" charset="0"/>
              </a:rPr>
              <a:t>mechanical </a:t>
            </a:r>
            <a:r>
              <a:rPr lang="en-CA" sz="2000" b="1" dirty="0">
                <a:solidFill>
                  <a:srgbClr val="012B74"/>
                </a:solidFill>
                <a:latin typeface="Arial" pitchFamily="34" charset="0"/>
                <a:cs typeface="Arial" pitchFamily="34" charset="0"/>
              </a:rPr>
              <a:t>ventilation</a:t>
            </a:r>
          </a:p>
        </p:txBody>
      </p:sp>
      <p:sp>
        <p:nvSpPr>
          <p:cNvPr id="39" name="Striped Right Arrow 38"/>
          <p:cNvSpPr/>
          <p:nvPr/>
        </p:nvSpPr>
        <p:spPr bwMode="auto">
          <a:xfrm rot="5400000">
            <a:off x="4297680" y="2861560"/>
            <a:ext cx="548640" cy="731520"/>
          </a:xfrm>
          <a:prstGeom prst="stripedRightArrow">
            <a:avLst/>
          </a:prstGeom>
          <a:solidFill>
            <a:srgbClr val="1AA4D5"/>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a:defRPr/>
            </a:pPr>
            <a:endParaRPr lang="en-CA"/>
          </a:p>
        </p:txBody>
      </p:sp>
      <p:sp>
        <p:nvSpPr>
          <p:cNvPr id="13" name="TextBox 12"/>
          <p:cNvSpPr txBox="1"/>
          <p:nvPr/>
        </p:nvSpPr>
        <p:spPr>
          <a:xfrm>
            <a:off x="7467600" y="4495800"/>
            <a:ext cx="1447800" cy="1077218"/>
          </a:xfrm>
          <a:prstGeom prst="rect">
            <a:avLst/>
          </a:prstGeom>
          <a:noFill/>
        </p:spPr>
        <p:txBody>
          <a:bodyPr wrap="square" rtlCol="0">
            <a:spAutoFit/>
          </a:bodyPr>
          <a:lstStyle/>
          <a:p>
            <a:r>
              <a:rPr lang="en-US" sz="1600" dirty="0" smtClean="0">
                <a:solidFill>
                  <a:schemeClr val="bg2"/>
                </a:solidFill>
              </a:rPr>
              <a:t>Hoffer </a:t>
            </a:r>
          </a:p>
          <a:p>
            <a:r>
              <a:rPr lang="en-US" sz="1600" dirty="0" smtClean="0">
                <a:solidFill>
                  <a:schemeClr val="bg2"/>
                </a:solidFill>
              </a:rPr>
              <a:t>Am J </a:t>
            </a:r>
            <a:r>
              <a:rPr lang="en-US" sz="1600" dirty="0" err="1" smtClean="0">
                <a:solidFill>
                  <a:schemeClr val="bg2"/>
                </a:solidFill>
              </a:rPr>
              <a:t>Clin</a:t>
            </a:r>
            <a:r>
              <a:rPr lang="en-US" sz="1600" dirty="0" smtClean="0">
                <a:solidFill>
                  <a:schemeClr val="bg2"/>
                </a:solidFill>
              </a:rPr>
              <a:t> </a:t>
            </a:r>
            <a:r>
              <a:rPr lang="en-US" sz="1600" dirty="0" err="1" smtClean="0">
                <a:solidFill>
                  <a:schemeClr val="bg2"/>
                </a:solidFill>
              </a:rPr>
              <a:t>Nutr</a:t>
            </a:r>
            <a:endParaRPr lang="en-US" sz="1600" dirty="0" smtClean="0">
              <a:solidFill>
                <a:schemeClr val="bg2"/>
              </a:solidFill>
            </a:endParaRPr>
          </a:p>
          <a:p>
            <a:r>
              <a:rPr lang="en-US" sz="1600" dirty="0" smtClean="0">
                <a:solidFill>
                  <a:schemeClr val="bg2"/>
                </a:solidFill>
              </a:rPr>
              <a:t>2012;96:591</a:t>
            </a:r>
          </a:p>
          <a:p>
            <a:endParaRPr lang="en-US" sz="1600" dirty="0">
              <a:solidFill>
                <a:schemeClr val="bg2"/>
              </a:solidFill>
            </a:endParaRPr>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57399" y="2201679"/>
            <a:ext cx="5060953" cy="3191695"/>
          </a:xfrm>
        </p:spPr>
        <p:txBody>
          <a:bodyPr anchor="ctr" anchorCtr="0"/>
          <a:lstStyle/>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113 select ICU patients </a:t>
            </a:r>
            <a:r>
              <a:rPr lang="en-US" sz="2200" kern="1200" dirty="0" smtClean="0">
                <a:solidFill>
                  <a:schemeClr val="bg2"/>
                </a:solidFill>
                <a:latin typeface="Arial" pitchFamily="34" charset="0"/>
                <a:cs typeface="Arial" pitchFamily="34" charset="0"/>
              </a:rPr>
              <a:t>with </a:t>
            </a:r>
            <a:r>
              <a:rPr lang="en-US" sz="2200" kern="1200" dirty="0">
                <a:solidFill>
                  <a:schemeClr val="bg2"/>
                </a:solidFill>
                <a:latin typeface="Arial" pitchFamily="34" charset="0"/>
                <a:cs typeface="Arial" pitchFamily="34" charset="0"/>
              </a:rPr>
              <a:t>sepsis </a:t>
            </a:r>
            <a:r>
              <a:rPr lang="en-US" sz="2200" kern="1200" dirty="0" smtClean="0">
                <a:solidFill>
                  <a:schemeClr val="bg2"/>
                </a:solidFill>
                <a:latin typeface="Arial" pitchFamily="34" charset="0"/>
                <a:cs typeface="Arial" pitchFamily="34" charset="0"/>
              </a:rPr>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or </a:t>
            </a:r>
            <a:r>
              <a:rPr lang="en-US" sz="2200" kern="1200" dirty="0">
                <a:solidFill>
                  <a:schemeClr val="bg2"/>
                </a:solidFill>
                <a:latin typeface="Arial" pitchFamily="34" charset="0"/>
                <a:cs typeface="Arial" pitchFamily="34" charset="0"/>
              </a:rPr>
              <a:t>burns</a:t>
            </a:r>
          </a:p>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On average, receiving </a:t>
            </a:r>
            <a:r>
              <a:rPr lang="en-US" sz="2200" kern="1200" dirty="0" smtClean="0">
                <a:solidFill>
                  <a:schemeClr val="bg2"/>
                </a:solidFill>
                <a:latin typeface="Arial" pitchFamily="34" charset="0"/>
                <a:cs typeface="Arial" pitchFamily="34" charset="0"/>
              </a:rPr>
              <a:t>1,900 </a:t>
            </a:r>
            <a:r>
              <a:rPr lang="en-US" sz="2200" kern="1200" dirty="0">
                <a:solidFill>
                  <a:schemeClr val="bg2"/>
                </a:solidFill>
                <a:latin typeface="Arial" pitchFamily="34" charset="0"/>
                <a:cs typeface="Arial" pitchFamily="34" charset="0"/>
              </a:rPr>
              <a:t>kcal/day and </a:t>
            </a:r>
            <a:r>
              <a:rPr lang="en-US" sz="2200" kern="1200" dirty="0" smtClean="0">
                <a:solidFill>
                  <a:schemeClr val="bg2"/>
                </a:solidFill>
                <a:latin typeface="Arial" pitchFamily="34" charset="0"/>
                <a:cs typeface="Arial" pitchFamily="34" charset="0"/>
              </a:rPr>
              <a:t>84 </a:t>
            </a:r>
            <a:r>
              <a:rPr lang="en-US" sz="2200" kern="1200" dirty="0">
                <a:solidFill>
                  <a:schemeClr val="bg2"/>
                </a:solidFill>
                <a:latin typeface="Arial" pitchFamily="34" charset="0"/>
                <a:cs typeface="Arial" pitchFamily="34" charset="0"/>
              </a:rPr>
              <a:t>grams </a:t>
            </a:r>
            <a:r>
              <a:rPr lang="en-US" sz="2200" kern="1200" dirty="0" smtClean="0">
                <a:solidFill>
                  <a:schemeClr val="bg2"/>
                </a:solidFill>
                <a:latin typeface="Arial" pitchFamily="34" charset="0"/>
                <a:cs typeface="Arial" pitchFamily="34" charset="0"/>
              </a:rPr>
              <a:t>of </a:t>
            </a:r>
            <a:r>
              <a:rPr lang="en-US" sz="2200" kern="1200" dirty="0">
                <a:solidFill>
                  <a:schemeClr val="bg2"/>
                </a:solidFill>
                <a:latin typeface="Arial" pitchFamily="34" charset="0"/>
                <a:cs typeface="Arial" pitchFamily="34" charset="0"/>
              </a:rPr>
              <a:t>protein</a:t>
            </a:r>
          </a:p>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No significant relationship </a:t>
            </a:r>
            <a:r>
              <a:rPr lang="en-US" sz="2200" kern="1200" dirty="0" smtClean="0">
                <a:solidFill>
                  <a:schemeClr val="bg2"/>
                </a:solidFill>
                <a:latin typeface="Arial" pitchFamily="34" charset="0"/>
                <a:cs typeface="Arial" pitchFamily="34" charset="0"/>
              </a:rPr>
              <a:t>with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energy </a:t>
            </a:r>
            <a:r>
              <a:rPr lang="en-US" sz="2200" kern="1200" dirty="0">
                <a:solidFill>
                  <a:schemeClr val="bg2"/>
                </a:solidFill>
                <a:latin typeface="Arial" pitchFamily="34" charset="0"/>
                <a:cs typeface="Arial" pitchFamily="34" charset="0"/>
              </a:rPr>
              <a:t>intake </a:t>
            </a:r>
            <a:r>
              <a:rPr lang="en-US" sz="2200" kern="1200" dirty="0" smtClean="0">
                <a:solidFill>
                  <a:schemeClr val="bg2"/>
                </a:solidFill>
                <a:latin typeface="Arial" pitchFamily="34" charset="0"/>
                <a:cs typeface="Arial" pitchFamily="34" charset="0"/>
              </a:rPr>
              <a:t>but…</a:t>
            </a:r>
            <a:endParaRPr lang="en-US" sz="2200" kern="1200" dirty="0">
              <a:solidFill>
                <a:schemeClr val="bg2"/>
              </a:solidFill>
              <a:latin typeface="Arial" pitchFamily="34" charset="0"/>
              <a:cs typeface="Arial" pitchFamily="34" charset="0"/>
            </a:endParaRPr>
          </a:p>
        </p:txBody>
      </p:sp>
      <p:pic>
        <p:nvPicPr>
          <p:cNvPr id="819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18352" y="1999993"/>
            <a:ext cx="3840480" cy="3427866"/>
          </a:xfrm>
          <a:prstGeom prst="rect">
            <a:avLst/>
          </a:prstGeom>
          <a:noFill/>
          <a:ln w="6350">
            <a:solidFill>
              <a:srgbClr val="1AA4D5"/>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2975" y="190000"/>
            <a:ext cx="5212080" cy="1979732"/>
          </a:xfrm>
          <a:prstGeom prst="rect">
            <a:avLst/>
          </a:prstGeom>
          <a:noFill/>
          <a:ln w="6350">
            <a:solidFill>
              <a:srgbClr val="1AA4D5"/>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6"/>
          <p:cNvSpPr txBox="1">
            <a:spLocks noChangeArrowheads="1"/>
          </p:cNvSpPr>
          <p:nvPr/>
        </p:nvSpPr>
        <p:spPr bwMode="auto">
          <a:xfrm>
            <a:off x="4424838" y="5393375"/>
            <a:ext cx="4653645" cy="307777"/>
          </a:xfrm>
          <a:prstGeom prst="rect">
            <a:avLst/>
          </a:prstGeom>
          <a:noFill/>
          <a:ln w="9525">
            <a:noFill/>
            <a:miter lim="800000"/>
            <a:headEnd/>
            <a:tailEnd/>
          </a:ln>
        </p:spPr>
        <p:txBody>
          <a:bodyPr wrap="square">
            <a:spAutoFit/>
          </a:bodyPr>
          <a:lstStyle/>
          <a:p>
            <a:pPr algn="r"/>
            <a:r>
              <a:rPr lang="en-CA" sz="1400" b="1" dirty="0" err="1" smtClean="0">
                <a:solidFill>
                  <a:srgbClr val="012B74"/>
                </a:solidFill>
                <a:latin typeface="Arial" pitchFamily="34" charset="0"/>
                <a:cs typeface="Arial" pitchFamily="34" charset="0"/>
              </a:rPr>
              <a:t>Allingstrup</a:t>
            </a:r>
            <a:r>
              <a:rPr lang="en-CA" sz="1400" b="1" dirty="0" smtClean="0">
                <a:solidFill>
                  <a:srgbClr val="012B74"/>
                </a:solidFill>
                <a:latin typeface="Arial" pitchFamily="34" charset="0"/>
                <a:cs typeface="Arial" pitchFamily="34" charset="0"/>
              </a:rPr>
              <a:t> MJ, </a:t>
            </a:r>
            <a:r>
              <a:rPr lang="en-CA" sz="1400" b="1" dirty="0">
                <a:solidFill>
                  <a:srgbClr val="012B74"/>
                </a:solidFill>
                <a:latin typeface="Arial" pitchFamily="34" charset="0"/>
                <a:cs typeface="Arial" pitchFamily="34" charset="0"/>
              </a:rPr>
              <a:t>et al. </a:t>
            </a:r>
            <a:r>
              <a:rPr lang="en-CA" sz="1400" b="1" i="1" dirty="0" err="1" smtClean="0">
                <a:solidFill>
                  <a:srgbClr val="012B74"/>
                </a:solidFill>
                <a:latin typeface="Arial" pitchFamily="34" charset="0"/>
                <a:cs typeface="Arial" pitchFamily="34" charset="0"/>
              </a:rPr>
              <a:t>Clin</a:t>
            </a:r>
            <a:r>
              <a:rPr lang="en-CA" sz="1400" b="1" i="1" dirty="0" smtClean="0">
                <a:solidFill>
                  <a:srgbClr val="012B74"/>
                </a:solidFill>
                <a:latin typeface="Arial" pitchFamily="34" charset="0"/>
                <a:cs typeface="Arial" pitchFamily="34" charset="0"/>
              </a:rPr>
              <a:t> </a:t>
            </a:r>
            <a:r>
              <a:rPr lang="en-CA" sz="1400" b="1" i="1" dirty="0" err="1" smtClean="0">
                <a:solidFill>
                  <a:srgbClr val="012B74"/>
                </a:solidFill>
                <a:latin typeface="Arial" pitchFamily="34" charset="0"/>
                <a:cs typeface="Arial" pitchFamily="34" charset="0"/>
              </a:rPr>
              <a:t>Nutr</a:t>
            </a:r>
            <a:r>
              <a:rPr lang="en-CA" sz="1400" b="1" dirty="0">
                <a:solidFill>
                  <a:srgbClr val="012B74"/>
                </a:solidFill>
                <a:latin typeface="Arial" pitchFamily="34" charset="0"/>
                <a:cs typeface="Arial" pitchFamily="34" charset="0"/>
              </a:rPr>
              <a:t>. </a:t>
            </a:r>
            <a:r>
              <a:rPr lang="en-CA" sz="1400" b="1" dirty="0" smtClean="0">
                <a:solidFill>
                  <a:srgbClr val="012B74"/>
                </a:solidFill>
                <a:latin typeface="Arial" pitchFamily="34" charset="0"/>
                <a:cs typeface="Arial" pitchFamily="34" charset="0"/>
              </a:rPr>
              <a:t>2012;31(4</a:t>
            </a:r>
            <a:r>
              <a:rPr lang="en-CA" sz="1400" b="1" dirty="0">
                <a:solidFill>
                  <a:srgbClr val="012B74"/>
                </a:solidFill>
                <a:latin typeface="Arial" pitchFamily="34" charset="0"/>
                <a:cs typeface="Arial" pitchFamily="34" charset="0"/>
              </a:rPr>
              <a:t>):462-8.</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69225"/>
            <a:ext cx="9144000" cy="668975"/>
          </a:xfrm>
        </p:spPr>
        <p:txBody>
          <a:bodyPr/>
          <a:lstStyle/>
          <a:p>
            <a:pPr>
              <a:lnSpc>
                <a:spcPct val="85000"/>
              </a:lnSpc>
            </a:pPr>
            <a:r>
              <a:rPr lang="en-US" sz="3800" dirty="0"/>
              <a:t>Pro-motility Agents</a:t>
            </a:r>
          </a:p>
        </p:txBody>
      </p:sp>
      <p:sp>
        <p:nvSpPr>
          <p:cNvPr id="91139" name="Rectangle 3"/>
          <p:cNvSpPr>
            <a:spLocks noGrp="1" noChangeArrowheads="1"/>
          </p:cNvSpPr>
          <p:nvPr>
            <p:ph type="body" idx="1"/>
          </p:nvPr>
        </p:nvSpPr>
        <p:spPr>
          <a:xfrm>
            <a:off x="0" y="3525780"/>
            <a:ext cx="9144000" cy="1737360"/>
          </a:xfrm>
        </p:spPr>
        <p:txBody>
          <a:bodyPr anchor="ctr" anchorCtr="1"/>
          <a:lstStyle/>
          <a:p>
            <a:pPr marL="285750" indent="-285750" eaLnBrk="1" hangingPunct="1">
              <a:spcBef>
                <a:spcPts val="600"/>
              </a:spcBef>
              <a:spcAft>
                <a:spcPts val="0"/>
              </a:spcAft>
              <a:buClr>
                <a:srgbClr val="012B74"/>
              </a:buClr>
              <a:buFont typeface="Wingdings 2" pitchFamily="18" charset="2"/>
              <a:buChar char=""/>
              <a:defRPr/>
            </a:pPr>
            <a:r>
              <a:rPr lang="en-CA" sz="2200" kern="1200" dirty="0" smtClean="0">
                <a:solidFill>
                  <a:schemeClr val="bg2"/>
                </a:solidFill>
                <a:latin typeface="Arial" pitchFamily="34" charset="0"/>
                <a:cs typeface="Arial" pitchFamily="34" charset="0"/>
              </a:rPr>
              <a:t>“Based </a:t>
            </a:r>
            <a:r>
              <a:rPr lang="en-CA" sz="2200" kern="1200" dirty="0">
                <a:solidFill>
                  <a:schemeClr val="bg2"/>
                </a:solidFill>
                <a:latin typeface="Arial" pitchFamily="34" charset="0"/>
                <a:cs typeface="Arial" pitchFamily="34" charset="0"/>
              </a:rPr>
              <a:t>on 1 level 1 study and 5 level 2 studies, </a:t>
            </a:r>
            <a:r>
              <a:rPr lang="en-CA" sz="2200" kern="1200" dirty="0" smtClean="0">
                <a:solidFill>
                  <a:schemeClr val="bg2"/>
                </a:solidFill>
                <a:latin typeface="Arial" pitchFamily="34" charset="0"/>
                <a:cs typeface="Arial" pitchFamily="34" charset="0"/>
              </a:rPr>
              <a:t/>
            </a:r>
            <a:br>
              <a:rPr lang="en-CA" sz="2200" kern="1200" dirty="0" smtClean="0">
                <a:solidFill>
                  <a:schemeClr val="bg2"/>
                </a:solidFill>
                <a:latin typeface="Arial" pitchFamily="34" charset="0"/>
                <a:cs typeface="Arial" pitchFamily="34" charset="0"/>
              </a:rPr>
            </a:br>
            <a:r>
              <a:rPr lang="en-CA" sz="2200" kern="1200" dirty="0" smtClean="0">
                <a:solidFill>
                  <a:schemeClr val="bg2"/>
                </a:solidFill>
                <a:latin typeface="Arial" pitchFamily="34" charset="0"/>
                <a:cs typeface="Arial" pitchFamily="34" charset="0"/>
              </a:rPr>
              <a:t>in </a:t>
            </a:r>
            <a:r>
              <a:rPr lang="en-CA" sz="2200" kern="1200" dirty="0">
                <a:solidFill>
                  <a:schemeClr val="bg2"/>
                </a:solidFill>
                <a:latin typeface="Arial" pitchFamily="34" charset="0"/>
                <a:cs typeface="Arial" pitchFamily="34" charset="0"/>
              </a:rPr>
              <a:t>critically ill patients who experience feed </a:t>
            </a:r>
            <a:r>
              <a:rPr lang="en-CA" sz="2200" kern="1200" dirty="0" smtClean="0">
                <a:solidFill>
                  <a:schemeClr val="bg2"/>
                </a:solidFill>
                <a:latin typeface="Arial" pitchFamily="34" charset="0"/>
                <a:cs typeface="Arial" pitchFamily="34" charset="0"/>
              </a:rPr>
              <a:t/>
            </a:r>
            <a:br>
              <a:rPr lang="en-CA" sz="2200" kern="1200" dirty="0" smtClean="0">
                <a:solidFill>
                  <a:schemeClr val="bg2"/>
                </a:solidFill>
                <a:latin typeface="Arial" pitchFamily="34" charset="0"/>
                <a:cs typeface="Arial" pitchFamily="34" charset="0"/>
              </a:rPr>
            </a:br>
            <a:r>
              <a:rPr lang="en-CA" sz="2200" kern="1200" dirty="0" smtClean="0">
                <a:solidFill>
                  <a:schemeClr val="bg2"/>
                </a:solidFill>
                <a:latin typeface="Arial" pitchFamily="34" charset="0"/>
                <a:cs typeface="Arial" pitchFamily="34" charset="0"/>
              </a:rPr>
              <a:t>intolerance </a:t>
            </a:r>
            <a:r>
              <a:rPr lang="en-CA" sz="2200" kern="1200" dirty="0">
                <a:solidFill>
                  <a:schemeClr val="bg2"/>
                </a:solidFill>
                <a:latin typeface="Arial" pitchFamily="34" charset="0"/>
                <a:cs typeface="Arial" pitchFamily="34" charset="0"/>
              </a:rPr>
              <a:t>(high gastric residuals, emesis), </a:t>
            </a:r>
            <a:r>
              <a:rPr lang="en-CA" sz="2200" kern="1200" dirty="0" smtClean="0">
                <a:solidFill>
                  <a:schemeClr val="bg2"/>
                </a:solidFill>
                <a:latin typeface="Arial" pitchFamily="34" charset="0"/>
                <a:cs typeface="Arial" pitchFamily="34" charset="0"/>
              </a:rPr>
              <a:t/>
            </a:r>
            <a:br>
              <a:rPr lang="en-CA" sz="2200" kern="1200" dirty="0" smtClean="0">
                <a:solidFill>
                  <a:schemeClr val="bg2"/>
                </a:solidFill>
                <a:latin typeface="Arial" pitchFamily="34" charset="0"/>
                <a:cs typeface="Arial" pitchFamily="34" charset="0"/>
              </a:rPr>
            </a:br>
            <a:r>
              <a:rPr lang="en-CA" sz="2200" kern="1200" dirty="0" smtClean="0">
                <a:solidFill>
                  <a:schemeClr val="bg2"/>
                </a:solidFill>
                <a:latin typeface="Arial" pitchFamily="34" charset="0"/>
                <a:cs typeface="Arial" pitchFamily="34" charset="0"/>
              </a:rPr>
              <a:t>we </a:t>
            </a:r>
            <a:r>
              <a:rPr lang="en-CA" sz="2200" kern="1200" dirty="0">
                <a:solidFill>
                  <a:schemeClr val="bg2"/>
                </a:solidFill>
                <a:latin typeface="Arial" pitchFamily="34" charset="0"/>
                <a:cs typeface="Arial" pitchFamily="34" charset="0"/>
              </a:rPr>
              <a:t>recommend </a:t>
            </a:r>
            <a:r>
              <a:rPr lang="en-CA" sz="2200" kern="1200" dirty="0" smtClean="0">
                <a:solidFill>
                  <a:schemeClr val="bg2"/>
                </a:solidFill>
                <a:latin typeface="Arial" pitchFamily="34" charset="0"/>
                <a:cs typeface="Arial" pitchFamily="34" charset="0"/>
              </a:rPr>
              <a:t>the </a:t>
            </a:r>
            <a:r>
              <a:rPr lang="en-CA" sz="2200" kern="1200" dirty="0">
                <a:solidFill>
                  <a:schemeClr val="bg2"/>
                </a:solidFill>
                <a:latin typeface="Arial" pitchFamily="34" charset="0"/>
                <a:cs typeface="Arial" pitchFamily="34" charset="0"/>
              </a:rPr>
              <a:t>use of a </a:t>
            </a:r>
            <a:r>
              <a:rPr lang="en-CA" sz="2200" kern="1200" dirty="0" smtClean="0">
                <a:solidFill>
                  <a:schemeClr val="bg2"/>
                </a:solidFill>
                <a:latin typeface="Arial" pitchFamily="34" charset="0"/>
                <a:cs typeface="Arial" pitchFamily="34" charset="0"/>
              </a:rPr>
              <a:t>pro-motility agent”. </a:t>
            </a:r>
            <a:endParaRPr lang="en-CA" sz="2200" kern="1200" dirty="0">
              <a:solidFill>
                <a:schemeClr val="bg2"/>
              </a:solidFill>
              <a:latin typeface="Arial" pitchFamily="34" charset="0"/>
              <a:cs typeface="Arial" pitchFamily="34" charset="0"/>
            </a:endParaRPr>
          </a:p>
        </p:txBody>
      </p:sp>
      <p:sp>
        <p:nvSpPr>
          <p:cNvPr id="25605" name="TextBox 8"/>
          <p:cNvSpPr txBox="1">
            <a:spLocks noChangeArrowheads="1"/>
          </p:cNvSpPr>
          <p:nvPr/>
        </p:nvSpPr>
        <p:spPr bwMode="auto">
          <a:xfrm>
            <a:off x="914400" y="960120"/>
            <a:ext cx="7315200" cy="256032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1">
            <a:noAutofit/>
          </a:bodyPr>
          <a:lstStyle/>
          <a:p>
            <a:pPr algn="l">
              <a:spcBef>
                <a:spcPts val="1200"/>
              </a:spcBef>
            </a:pPr>
            <a:r>
              <a:rPr lang="en-US" sz="2200" b="1" dirty="0">
                <a:solidFill>
                  <a:srgbClr val="012B74"/>
                </a:solidFill>
                <a:latin typeface="Arial" pitchFamily="34" charset="0"/>
                <a:cs typeface="Arial" pitchFamily="34" charset="0"/>
              </a:rPr>
              <a:t>Conclusion: </a:t>
            </a:r>
            <a:r>
              <a:rPr lang="en-US" sz="2200" dirty="0">
                <a:solidFill>
                  <a:srgbClr val="000000"/>
                </a:solidFill>
                <a:latin typeface="Arial" pitchFamily="34" charset="0"/>
                <a:cs typeface="Arial" pitchFamily="34" charset="0"/>
              </a:rPr>
              <a:t>	</a:t>
            </a:r>
            <a:endParaRPr lang="en-CA" sz="2200" dirty="0">
              <a:solidFill>
                <a:srgbClr val="000000"/>
              </a:solidFill>
              <a:latin typeface="Arial" pitchFamily="34" charset="0"/>
              <a:cs typeface="Arial" pitchFamily="34" charset="0"/>
            </a:endParaRPr>
          </a:p>
          <a:p>
            <a:pPr marL="344488" indent="-344488" algn="l">
              <a:spcBef>
                <a:spcPts val="1200"/>
              </a:spcBef>
              <a:buClr>
                <a:srgbClr val="012B74"/>
              </a:buClr>
              <a:buFont typeface="+mj-lt"/>
              <a:buAutoNum type="arabicParenR"/>
            </a:pPr>
            <a:r>
              <a:rPr lang="en-US" sz="2200" dirty="0" smtClean="0">
                <a:solidFill>
                  <a:srgbClr val="000000"/>
                </a:solidFill>
                <a:latin typeface="Arial" pitchFamily="34" charset="0"/>
                <a:cs typeface="Arial" pitchFamily="34" charset="0"/>
              </a:rPr>
              <a:t>Motility </a:t>
            </a:r>
            <a:r>
              <a:rPr lang="en-US" sz="2200" dirty="0">
                <a:solidFill>
                  <a:srgbClr val="000000"/>
                </a:solidFill>
                <a:latin typeface="Arial" pitchFamily="34" charset="0"/>
                <a:cs typeface="Arial" pitchFamily="34" charset="0"/>
              </a:rPr>
              <a:t>agents have no effect on mortality or </a:t>
            </a:r>
            <a:r>
              <a:rPr lang="en-US" sz="2200" dirty="0" smtClean="0">
                <a:solidFill>
                  <a:srgbClr val="000000"/>
                </a:solidFill>
                <a:latin typeface="Arial" pitchFamily="34" charset="0"/>
                <a:cs typeface="Arial" pitchFamily="34" charset="0"/>
              </a:rPr>
              <a:t/>
            </a:r>
            <a:br>
              <a:rPr lang="en-US" sz="2200" dirty="0" smtClean="0">
                <a:solidFill>
                  <a:srgbClr val="000000"/>
                </a:solidFill>
                <a:latin typeface="Arial" pitchFamily="34" charset="0"/>
                <a:cs typeface="Arial" pitchFamily="34" charset="0"/>
              </a:rPr>
            </a:br>
            <a:r>
              <a:rPr lang="en-US" sz="2200" dirty="0" smtClean="0">
                <a:solidFill>
                  <a:srgbClr val="000000"/>
                </a:solidFill>
                <a:latin typeface="Arial" pitchFamily="34" charset="0"/>
                <a:cs typeface="Arial" pitchFamily="34" charset="0"/>
              </a:rPr>
              <a:t>infectious complications </a:t>
            </a:r>
            <a:r>
              <a:rPr lang="en-US" sz="2200" dirty="0">
                <a:solidFill>
                  <a:srgbClr val="000000"/>
                </a:solidFill>
                <a:latin typeface="Arial" pitchFamily="34" charset="0"/>
                <a:cs typeface="Arial" pitchFamily="34" charset="0"/>
              </a:rPr>
              <a:t>in critically ill patients. </a:t>
            </a:r>
            <a:endParaRPr lang="en-CA" sz="2200" dirty="0">
              <a:solidFill>
                <a:srgbClr val="000000"/>
              </a:solidFill>
              <a:latin typeface="Arial" pitchFamily="34" charset="0"/>
              <a:cs typeface="Arial" pitchFamily="34" charset="0"/>
            </a:endParaRPr>
          </a:p>
          <a:p>
            <a:pPr marL="344488" indent="-344488" algn="l">
              <a:spcBef>
                <a:spcPts val="1200"/>
              </a:spcBef>
              <a:buClr>
                <a:srgbClr val="012B74"/>
              </a:buClr>
              <a:buFont typeface="+mj-lt"/>
              <a:buAutoNum type="arabicParenR"/>
            </a:pPr>
            <a:r>
              <a:rPr lang="en-US" sz="2200" dirty="0" smtClean="0">
                <a:solidFill>
                  <a:srgbClr val="000000"/>
                </a:solidFill>
                <a:latin typeface="Arial" pitchFamily="34" charset="0"/>
                <a:cs typeface="Arial" pitchFamily="34" charset="0"/>
              </a:rPr>
              <a:t>Motility </a:t>
            </a:r>
            <a:r>
              <a:rPr lang="en-US" sz="2200" dirty="0">
                <a:solidFill>
                  <a:srgbClr val="000000"/>
                </a:solidFill>
                <a:latin typeface="Arial" pitchFamily="34" charset="0"/>
                <a:cs typeface="Arial" pitchFamily="34" charset="0"/>
              </a:rPr>
              <a:t>agents may be associated with an increase </a:t>
            </a:r>
            <a:r>
              <a:rPr lang="en-US" sz="2200" dirty="0" smtClean="0">
                <a:solidFill>
                  <a:srgbClr val="000000"/>
                </a:solidFill>
                <a:latin typeface="Arial" pitchFamily="34" charset="0"/>
                <a:cs typeface="Arial" pitchFamily="34" charset="0"/>
              </a:rPr>
              <a:t/>
            </a:r>
            <a:br>
              <a:rPr lang="en-US" sz="2200" dirty="0" smtClean="0">
                <a:solidFill>
                  <a:srgbClr val="000000"/>
                </a:solidFill>
                <a:latin typeface="Arial" pitchFamily="34" charset="0"/>
                <a:cs typeface="Arial" pitchFamily="34" charset="0"/>
              </a:rPr>
            </a:br>
            <a:r>
              <a:rPr lang="en-US" sz="2200" dirty="0" smtClean="0">
                <a:solidFill>
                  <a:srgbClr val="000000"/>
                </a:solidFill>
                <a:latin typeface="Arial" pitchFamily="34" charset="0"/>
                <a:cs typeface="Arial" pitchFamily="34" charset="0"/>
              </a:rPr>
              <a:t>in gastric </a:t>
            </a:r>
            <a:r>
              <a:rPr lang="en-US" sz="2200" dirty="0">
                <a:solidFill>
                  <a:srgbClr val="000000"/>
                </a:solidFill>
                <a:latin typeface="Arial" pitchFamily="34" charset="0"/>
                <a:cs typeface="Arial" pitchFamily="34" charset="0"/>
              </a:rPr>
              <a:t>emptying, a reduction in feeding intolerance </a:t>
            </a:r>
            <a:r>
              <a:rPr lang="en-US" sz="2200" dirty="0" smtClean="0">
                <a:solidFill>
                  <a:srgbClr val="000000"/>
                </a:solidFill>
                <a:latin typeface="Arial" pitchFamily="34" charset="0"/>
                <a:cs typeface="Arial" pitchFamily="34" charset="0"/>
              </a:rPr>
              <a:t/>
            </a:r>
            <a:br>
              <a:rPr lang="en-US" sz="2200" dirty="0" smtClean="0">
                <a:solidFill>
                  <a:srgbClr val="000000"/>
                </a:solidFill>
                <a:latin typeface="Arial" pitchFamily="34" charset="0"/>
                <a:cs typeface="Arial" pitchFamily="34" charset="0"/>
              </a:rPr>
            </a:br>
            <a:r>
              <a:rPr lang="en-US" sz="2200" dirty="0" smtClean="0">
                <a:solidFill>
                  <a:srgbClr val="000000"/>
                </a:solidFill>
                <a:latin typeface="Arial" pitchFamily="34" charset="0"/>
                <a:cs typeface="Arial" pitchFamily="34" charset="0"/>
              </a:rPr>
              <a:t>and a </a:t>
            </a:r>
            <a:r>
              <a:rPr lang="en-US" sz="2200" dirty="0">
                <a:solidFill>
                  <a:srgbClr val="000000"/>
                </a:solidFill>
                <a:latin typeface="Arial" pitchFamily="34" charset="0"/>
                <a:cs typeface="Arial" pitchFamily="34" charset="0"/>
              </a:rPr>
              <a:t>greater caloric intake in critically ill patients.</a:t>
            </a:r>
            <a:endParaRPr lang="en-CA" sz="2200" dirty="0">
              <a:solidFill>
                <a:srgbClr val="000000"/>
              </a:solidFill>
              <a:latin typeface="Arial" pitchFamily="34" charset="0"/>
              <a:cs typeface="Arial" pitchFamily="34" charset="0"/>
            </a:endParaRPr>
          </a:p>
        </p:txBody>
      </p:sp>
      <p:sp>
        <p:nvSpPr>
          <p:cNvPr id="25606" name="Text Box 10"/>
          <p:cNvSpPr txBox="1">
            <a:spLocks noChangeArrowheads="1"/>
          </p:cNvSpPr>
          <p:nvPr/>
        </p:nvSpPr>
        <p:spPr bwMode="auto">
          <a:xfrm>
            <a:off x="2130625" y="5181600"/>
            <a:ext cx="6924550" cy="523220"/>
          </a:xfrm>
          <a:prstGeom prst="rect">
            <a:avLst/>
          </a:prstGeom>
          <a:noFill/>
          <a:ln w="12700">
            <a:noFill/>
            <a:miter lim="800000"/>
            <a:headEnd type="none" w="sm" len="sm"/>
            <a:tailEnd type="none" w="sm" len="sm"/>
          </a:ln>
        </p:spPr>
        <p:txBody>
          <a:bodyPr wrap="square">
            <a:spAutoFit/>
          </a:bodyPr>
          <a:lstStyle/>
          <a:p>
            <a:pPr algn="r">
              <a:spcBef>
                <a:spcPct val="50000"/>
              </a:spcBef>
            </a:pPr>
            <a:r>
              <a:rPr lang="en-US" sz="1400" b="1" dirty="0">
                <a:solidFill>
                  <a:srgbClr val="012B74"/>
                </a:solidFill>
                <a:latin typeface="Arial" pitchFamily="34" charset="0"/>
                <a:cs typeface="Arial" pitchFamily="34" charset="0"/>
              </a:rPr>
              <a:t>2009 Canadian CPGs </a:t>
            </a:r>
            <a:r>
              <a:rPr lang="en-US" sz="1400" b="1" dirty="0" smtClean="0">
                <a:solidFill>
                  <a:srgbClr val="012B74"/>
                </a:solidFill>
                <a:latin typeface="Arial" pitchFamily="34" charset="0"/>
                <a:cs typeface="Arial" pitchFamily="34" charset="0"/>
              </a:rPr>
              <a:t/>
            </a:r>
            <a:br>
              <a:rPr lang="en-US" sz="1400" b="1" dirty="0" smtClean="0">
                <a:solidFill>
                  <a:srgbClr val="012B74"/>
                </a:solidFill>
                <a:latin typeface="Arial" pitchFamily="34" charset="0"/>
                <a:cs typeface="Arial" pitchFamily="34" charset="0"/>
              </a:rPr>
            </a:br>
            <a:r>
              <a:rPr lang="en-US" sz="1400" b="1" dirty="0" smtClean="0">
                <a:solidFill>
                  <a:srgbClr val="012B74"/>
                </a:solidFill>
                <a:latin typeface="Arial" pitchFamily="34" charset="0"/>
                <a:cs typeface="Arial" pitchFamily="34" charset="0"/>
                <a:hlinkClick r:id="rId4"/>
              </a:rPr>
              <a:t>www.criticalcarenutrition.com</a:t>
            </a:r>
            <a:endParaRPr lang="en-US" sz="1400" b="1" dirty="0">
              <a:solidFill>
                <a:srgbClr val="012B74"/>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a:xfrm>
            <a:off x="0" y="162300"/>
            <a:ext cx="9144000" cy="1143000"/>
          </a:xfrm>
        </p:spPr>
        <p:txBody>
          <a:bodyPr/>
          <a:lstStyle/>
          <a:p>
            <a:pPr>
              <a:lnSpc>
                <a:spcPct val="85000"/>
              </a:lnSpc>
            </a:pPr>
            <a:r>
              <a:rPr lang="en-US" sz="3800" dirty="0"/>
              <a:t>Other Strategies to Maximize </a:t>
            </a:r>
            <a:r>
              <a:rPr lang="en-US" sz="3800" dirty="0" smtClean="0"/>
              <a:t/>
            </a:r>
            <a:br>
              <a:rPr lang="en-US" sz="3800" dirty="0" smtClean="0"/>
            </a:br>
            <a:r>
              <a:rPr lang="en-US" sz="3800" dirty="0" smtClean="0"/>
              <a:t>the </a:t>
            </a:r>
            <a:r>
              <a:rPr lang="en-US" sz="3800" dirty="0"/>
              <a:t>Benefits and Minimize the Risks of EN</a:t>
            </a:r>
            <a:endParaRPr lang="en-CA" sz="3800" dirty="0"/>
          </a:p>
        </p:txBody>
      </p:sp>
      <p:sp>
        <p:nvSpPr>
          <p:cNvPr id="4100" name="Content Placeholder 7"/>
          <p:cNvSpPr>
            <a:spLocks noGrp="1"/>
          </p:cNvSpPr>
          <p:nvPr>
            <p:ph idx="4294967295"/>
          </p:nvPr>
        </p:nvSpPr>
        <p:spPr>
          <a:xfrm>
            <a:off x="1" y="1090550"/>
            <a:ext cx="9144000" cy="4617720"/>
          </a:xfrm>
        </p:spPr>
        <p:txBody>
          <a:bodyPr anchor="ctr" anchorCtr="1"/>
          <a:lstStyle/>
          <a:p>
            <a:pPr marL="344488" indent="-344488" eaLnBrk="1" hangingPunct="1">
              <a:spcBef>
                <a:spcPts val="1200"/>
              </a:spcBef>
              <a:spcAft>
                <a:spcPts val="0"/>
              </a:spcAft>
              <a:buClr>
                <a:srgbClr val="012B74"/>
              </a:buClr>
              <a:buFont typeface="Wingdings 2" pitchFamily="18" charset="2"/>
              <a:buChar char=""/>
              <a:defRPr/>
            </a:pPr>
            <a:r>
              <a:rPr lang="en-CA" sz="2800" kern="1200" dirty="0">
                <a:solidFill>
                  <a:schemeClr val="bg2"/>
                </a:solidFill>
                <a:latin typeface="Arial" pitchFamily="34" charset="0"/>
                <a:cs typeface="Arial" pitchFamily="34" charset="0"/>
              </a:rPr>
              <a:t>Motility agents started at initiation of EN rather </a:t>
            </a:r>
            <a:r>
              <a:rPr lang="en-CA" sz="2800" kern="1200" dirty="0" smtClean="0">
                <a:solidFill>
                  <a:schemeClr val="bg2"/>
                </a:solidFill>
                <a:latin typeface="Arial" pitchFamily="34" charset="0"/>
                <a:cs typeface="Arial" pitchFamily="34" charset="0"/>
              </a:rPr>
              <a:t/>
            </a:r>
            <a:br>
              <a:rPr lang="en-CA" sz="2800" kern="1200" dirty="0" smtClean="0">
                <a:solidFill>
                  <a:schemeClr val="bg2"/>
                </a:solidFill>
                <a:latin typeface="Arial" pitchFamily="34" charset="0"/>
                <a:cs typeface="Arial" pitchFamily="34" charset="0"/>
              </a:rPr>
            </a:br>
            <a:r>
              <a:rPr lang="en-CA" sz="2800" kern="1200" dirty="0" smtClean="0">
                <a:solidFill>
                  <a:schemeClr val="bg2"/>
                </a:solidFill>
                <a:latin typeface="Arial" pitchFamily="34" charset="0"/>
                <a:cs typeface="Arial" pitchFamily="34" charset="0"/>
              </a:rPr>
              <a:t>that </a:t>
            </a:r>
            <a:r>
              <a:rPr lang="en-CA" sz="2800" kern="1200" dirty="0">
                <a:solidFill>
                  <a:schemeClr val="bg2"/>
                </a:solidFill>
                <a:latin typeface="Arial" pitchFamily="34" charset="0"/>
                <a:cs typeface="Arial" pitchFamily="34" charset="0"/>
              </a:rPr>
              <a:t>waiting till problems with </a:t>
            </a:r>
            <a:r>
              <a:rPr lang="en-CA" sz="2800" kern="1200" dirty="0" smtClean="0">
                <a:solidFill>
                  <a:schemeClr val="bg2"/>
                </a:solidFill>
                <a:latin typeface="Arial" pitchFamily="34" charset="0"/>
                <a:cs typeface="Arial" pitchFamily="34" charset="0"/>
              </a:rPr>
              <a:t>high </a:t>
            </a:r>
            <a:r>
              <a:rPr lang="en-CA" sz="2800" kern="1200" dirty="0">
                <a:solidFill>
                  <a:schemeClr val="bg2"/>
                </a:solidFill>
                <a:latin typeface="Arial" pitchFamily="34" charset="0"/>
                <a:cs typeface="Arial" pitchFamily="34" charset="0"/>
              </a:rPr>
              <a:t>GRV develop.</a:t>
            </a:r>
          </a:p>
          <a:p>
            <a:pPr marL="747713" lvl="1" indent="-284163" eaLnBrk="1" hangingPunct="1">
              <a:spcBef>
                <a:spcPts val="1200"/>
              </a:spcBef>
              <a:spcAft>
                <a:spcPts val="0"/>
              </a:spcAft>
              <a:buClr>
                <a:srgbClr val="012B74"/>
              </a:buClr>
              <a:defRPr/>
            </a:pPr>
            <a:r>
              <a:rPr lang="en-CA" sz="2400" dirty="0" err="1">
                <a:solidFill>
                  <a:srgbClr val="000000"/>
                </a:solidFill>
                <a:latin typeface="Arial" pitchFamily="34" charset="0"/>
                <a:cs typeface="Arial" pitchFamily="34" charset="0"/>
              </a:rPr>
              <a:t>Maxeran</a:t>
            </a:r>
            <a:r>
              <a:rPr lang="en-CA" sz="2400" baseline="30000" dirty="0">
                <a:solidFill>
                  <a:srgbClr val="000000"/>
                </a:solidFill>
                <a:latin typeface="Arial" pitchFamily="34" charset="0"/>
                <a:cs typeface="Arial" pitchFamily="34" charset="0"/>
              </a:rPr>
              <a:t>®</a:t>
            </a:r>
            <a:r>
              <a:rPr lang="en-CA" sz="2400" dirty="0">
                <a:solidFill>
                  <a:srgbClr val="000000"/>
                </a:solidFill>
                <a:latin typeface="Arial" pitchFamily="34" charset="0"/>
                <a:cs typeface="Arial" pitchFamily="34" charset="0"/>
              </a:rPr>
              <a:t> 10 mg IV q 6h (halved in renal failure)</a:t>
            </a:r>
          </a:p>
          <a:p>
            <a:pPr marL="747713" lvl="1" indent="-284163" eaLnBrk="1" hangingPunct="1">
              <a:spcBef>
                <a:spcPts val="1200"/>
              </a:spcBef>
              <a:spcAft>
                <a:spcPts val="0"/>
              </a:spcAft>
              <a:buClr>
                <a:srgbClr val="012B74"/>
              </a:buClr>
              <a:defRPr/>
            </a:pPr>
            <a:r>
              <a:rPr lang="en-CA" sz="2400" dirty="0">
                <a:solidFill>
                  <a:srgbClr val="000000"/>
                </a:solidFill>
                <a:latin typeface="Arial" pitchFamily="34" charset="0"/>
                <a:cs typeface="Arial" pitchFamily="34" charset="0"/>
              </a:rPr>
              <a:t>If still develops high gastric residuals,  </a:t>
            </a:r>
            <a:r>
              <a:rPr lang="en-CA" sz="2400" dirty="0" smtClean="0">
                <a:solidFill>
                  <a:srgbClr val="000000"/>
                </a:solidFill>
                <a:latin typeface="Arial" pitchFamily="34" charset="0"/>
                <a:cs typeface="Arial" pitchFamily="34" charset="0"/>
              </a:rPr>
              <a:t/>
            </a:r>
            <a:br>
              <a:rPr lang="en-CA" sz="2400" dirty="0" smtClean="0">
                <a:solidFill>
                  <a:srgbClr val="000000"/>
                </a:solidFill>
                <a:latin typeface="Arial" pitchFamily="34" charset="0"/>
                <a:cs typeface="Arial" pitchFamily="34" charset="0"/>
              </a:rPr>
            </a:br>
            <a:r>
              <a:rPr lang="en-CA" sz="2400" dirty="0" smtClean="0">
                <a:solidFill>
                  <a:srgbClr val="000000"/>
                </a:solidFill>
                <a:latin typeface="Arial" pitchFamily="34" charset="0"/>
                <a:cs typeface="Arial" pitchFamily="34" charset="0"/>
              </a:rPr>
              <a:t>add </a:t>
            </a:r>
            <a:r>
              <a:rPr lang="en-CA" sz="2400" dirty="0">
                <a:solidFill>
                  <a:srgbClr val="000000"/>
                </a:solidFill>
                <a:latin typeface="Arial" pitchFamily="34" charset="0"/>
                <a:cs typeface="Arial" pitchFamily="34" charset="0"/>
              </a:rPr>
              <a:t>e</a:t>
            </a:r>
            <a:r>
              <a:rPr lang="en-CA" sz="2400" dirty="0" smtClean="0">
                <a:solidFill>
                  <a:srgbClr val="000000"/>
                </a:solidFill>
                <a:latin typeface="Arial" pitchFamily="34" charset="0"/>
                <a:cs typeface="Arial" pitchFamily="34" charset="0"/>
              </a:rPr>
              <a:t>rythromycin </a:t>
            </a:r>
            <a:r>
              <a:rPr lang="en-CA" sz="2400" dirty="0">
                <a:solidFill>
                  <a:srgbClr val="000000"/>
                </a:solidFill>
                <a:latin typeface="Arial" pitchFamily="34" charset="0"/>
                <a:cs typeface="Arial" pitchFamily="34" charset="0"/>
              </a:rPr>
              <a:t>200 mg q </a:t>
            </a:r>
            <a:r>
              <a:rPr lang="en-CA" sz="2400" dirty="0" smtClean="0">
                <a:solidFill>
                  <a:srgbClr val="000000"/>
                </a:solidFill>
                <a:latin typeface="Arial" pitchFamily="34" charset="0"/>
                <a:cs typeface="Arial" pitchFamily="34" charset="0"/>
              </a:rPr>
              <a:t>12h</a:t>
            </a:r>
            <a:endParaRPr lang="en-CA" sz="2400" dirty="0">
              <a:solidFill>
                <a:srgbClr val="000000"/>
              </a:solidFill>
              <a:latin typeface="Arial" pitchFamily="34" charset="0"/>
              <a:cs typeface="Arial" pitchFamily="34" charset="0"/>
            </a:endParaRPr>
          </a:p>
          <a:p>
            <a:pPr marL="747713" lvl="1" indent="-284163" eaLnBrk="1" hangingPunct="1">
              <a:spcBef>
                <a:spcPts val="1200"/>
              </a:spcBef>
              <a:spcAft>
                <a:spcPts val="0"/>
              </a:spcAft>
              <a:buClr>
                <a:srgbClr val="012B74"/>
              </a:buClr>
              <a:defRPr/>
            </a:pPr>
            <a:r>
              <a:rPr lang="en-CA" sz="2400" dirty="0">
                <a:solidFill>
                  <a:srgbClr val="000000"/>
                </a:solidFill>
                <a:latin typeface="Arial" pitchFamily="34" charset="0"/>
                <a:cs typeface="Arial" pitchFamily="34" charset="0"/>
              </a:rPr>
              <a:t>Can be used together for up to 7 days </a:t>
            </a:r>
            <a:r>
              <a:rPr lang="en-CA" sz="2400" dirty="0" smtClean="0">
                <a:solidFill>
                  <a:srgbClr val="000000"/>
                </a:solidFill>
                <a:latin typeface="Arial" pitchFamily="34" charset="0"/>
                <a:cs typeface="Arial" pitchFamily="34" charset="0"/>
              </a:rPr>
              <a:t/>
            </a:r>
            <a:br>
              <a:rPr lang="en-CA" sz="2400" dirty="0" smtClean="0">
                <a:solidFill>
                  <a:srgbClr val="000000"/>
                </a:solidFill>
                <a:latin typeface="Arial" pitchFamily="34" charset="0"/>
                <a:cs typeface="Arial" pitchFamily="34" charset="0"/>
              </a:rPr>
            </a:br>
            <a:r>
              <a:rPr lang="en-CA" sz="2400" dirty="0" smtClean="0">
                <a:solidFill>
                  <a:srgbClr val="000000"/>
                </a:solidFill>
                <a:latin typeface="Arial" pitchFamily="34" charset="0"/>
                <a:cs typeface="Arial" pitchFamily="34" charset="0"/>
              </a:rPr>
              <a:t>but </a:t>
            </a:r>
            <a:r>
              <a:rPr lang="en-CA" sz="2400" dirty="0">
                <a:solidFill>
                  <a:srgbClr val="000000"/>
                </a:solidFill>
                <a:latin typeface="Arial" pitchFamily="34" charset="0"/>
                <a:cs typeface="Arial" pitchFamily="34" charset="0"/>
              </a:rPr>
              <a:t>should </a:t>
            </a:r>
            <a:r>
              <a:rPr lang="en-CA" sz="2400" dirty="0" smtClean="0">
                <a:solidFill>
                  <a:srgbClr val="000000"/>
                </a:solidFill>
                <a:latin typeface="Arial" pitchFamily="34" charset="0"/>
                <a:cs typeface="Arial" pitchFamily="34" charset="0"/>
              </a:rPr>
              <a:t>be </a:t>
            </a:r>
            <a:r>
              <a:rPr lang="en-CA" sz="2400" dirty="0">
                <a:solidFill>
                  <a:srgbClr val="000000"/>
                </a:solidFill>
                <a:latin typeface="Arial" pitchFamily="34" charset="0"/>
                <a:cs typeface="Arial" pitchFamily="34" charset="0"/>
              </a:rPr>
              <a:t>discontinued when not </a:t>
            </a:r>
            <a:r>
              <a:rPr lang="en-CA" sz="2400" dirty="0" smtClean="0">
                <a:solidFill>
                  <a:srgbClr val="000000"/>
                </a:solidFill>
                <a:latin typeface="Arial" pitchFamily="34" charset="0"/>
                <a:cs typeface="Arial" pitchFamily="34" charset="0"/>
              </a:rPr>
              <a:t/>
            </a:r>
            <a:br>
              <a:rPr lang="en-CA" sz="2400" dirty="0" smtClean="0">
                <a:solidFill>
                  <a:srgbClr val="000000"/>
                </a:solidFill>
                <a:latin typeface="Arial" pitchFamily="34" charset="0"/>
                <a:cs typeface="Arial" pitchFamily="34" charset="0"/>
              </a:rPr>
            </a:br>
            <a:r>
              <a:rPr lang="en-CA" sz="2400" dirty="0" smtClean="0">
                <a:solidFill>
                  <a:srgbClr val="000000"/>
                </a:solidFill>
                <a:latin typeface="Arial" pitchFamily="34" charset="0"/>
                <a:cs typeface="Arial" pitchFamily="34" charset="0"/>
              </a:rPr>
              <a:t>needed </a:t>
            </a:r>
            <a:r>
              <a:rPr lang="en-CA" sz="2400" dirty="0">
                <a:solidFill>
                  <a:srgbClr val="000000"/>
                </a:solidFill>
                <a:latin typeface="Arial" pitchFamily="34" charset="0"/>
                <a:cs typeface="Arial" pitchFamily="34" charset="0"/>
              </a:rPr>
              <a:t>any more</a:t>
            </a:r>
          </a:p>
          <a:p>
            <a:pPr marL="747713" lvl="1" indent="-284163" eaLnBrk="1" hangingPunct="1">
              <a:spcBef>
                <a:spcPts val="1200"/>
              </a:spcBef>
              <a:spcAft>
                <a:spcPts val="0"/>
              </a:spcAft>
              <a:buClr>
                <a:srgbClr val="012B74"/>
              </a:buClr>
              <a:defRPr/>
            </a:pPr>
            <a:r>
              <a:rPr lang="en-CA" sz="2400" dirty="0">
                <a:solidFill>
                  <a:srgbClr val="000000"/>
                </a:solidFill>
                <a:latin typeface="Arial" pitchFamily="34" charset="0"/>
                <a:cs typeface="Arial" pitchFamily="34" charset="0"/>
              </a:rPr>
              <a:t>Reassess need for motility agents daily</a:t>
            </a:r>
          </a:p>
        </p:txBody>
      </p:sp>
      <p:graphicFrame>
        <p:nvGraphicFramePr>
          <p:cNvPr id="4098" name="Object 9"/>
          <p:cNvGraphicFramePr>
            <a:graphicFrameLocks noChangeAspect="1"/>
          </p:cNvGraphicFramePr>
          <p:nvPr>
            <p:extLst>
              <p:ext uri="{D42A27DB-BD31-4B8C-83A1-F6EECF244321}">
                <p14:modId xmlns="" xmlns:p14="http://schemas.microsoft.com/office/powerpoint/2010/main" val="3620609758"/>
              </p:ext>
            </p:extLst>
          </p:nvPr>
        </p:nvGraphicFramePr>
        <p:xfrm>
          <a:off x="6781800" y="2878776"/>
          <a:ext cx="1737360" cy="2614793"/>
        </p:xfrm>
        <a:graphic>
          <a:graphicData uri="http://schemas.openxmlformats.org/presentationml/2006/ole">
            <p:oleObj spid="_x0000_s4325" name="Photo Editor Photo" r:id="rId5" imgW="704948" imgH="1057423" progId="">
              <p:embed/>
            </p:oleObj>
          </a:graphicData>
        </a:graphic>
      </p:graphicFrame>
    </p:spTree>
    <p:custDataLst>
      <p:tags r:id="rId2"/>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169225"/>
            <a:ext cx="9144000" cy="548640"/>
          </a:xfrm>
        </p:spPr>
        <p:txBody>
          <a:bodyPr/>
          <a:lstStyle/>
          <a:p>
            <a:pPr>
              <a:lnSpc>
                <a:spcPct val="85000"/>
              </a:lnSpc>
            </a:pPr>
            <a:r>
              <a:rPr lang="en-US" sz="3800" dirty="0"/>
              <a:t>A Change to Nursing Report</a:t>
            </a:r>
          </a:p>
        </p:txBody>
      </p:sp>
      <p:sp>
        <p:nvSpPr>
          <p:cNvPr id="26627" name="Rectangle 3"/>
          <p:cNvSpPr>
            <a:spLocks noGrp="1" noChangeArrowheads="1"/>
          </p:cNvSpPr>
          <p:nvPr>
            <p:ph type="body" idx="4294967295"/>
          </p:nvPr>
        </p:nvSpPr>
        <p:spPr>
          <a:xfrm>
            <a:off x="1676400" y="2590800"/>
            <a:ext cx="5760720" cy="2286000"/>
          </a:xfrm>
          <a:solidFill>
            <a:srgbClr val="1AA4D5"/>
          </a:solidFill>
          <a:ln>
            <a:noFill/>
          </a:ln>
          <a:effectLst/>
          <a:scene3d>
            <a:camera prst="orthographicFront">
              <a:rot lat="0" lon="0" rev="0"/>
            </a:camera>
            <a:lightRig rig="chilly" dir="t">
              <a:rot lat="0" lon="0" rev="18480000"/>
            </a:lightRig>
          </a:scene3d>
          <a:sp3d prstMaterial="clear">
            <a:bevelT h="63500"/>
          </a:sp3d>
        </p:spPr>
        <p:txBody>
          <a:bodyPr anchor="ctr" anchorCtr="0"/>
          <a:lstStyle/>
          <a:p>
            <a:pPr marL="0" indent="0" algn="ctr" eaLnBrk="1" hangingPunct="1">
              <a:buFontTx/>
              <a:buNone/>
            </a:pPr>
            <a:r>
              <a:rPr lang="en-US" sz="2800" dirty="0" smtClean="0">
                <a:solidFill>
                  <a:schemeClr val="bg2"/>
                </a:solidFill>
                <a:latin typeface="Arial" pitchFamily="34" charset="0"/>
                <a:cs typeface="Arial" pitchFamily="34" charset="0"/>
              </a:rPr>
              <a:t>Adequacy of nutrition </a:t>
            </a:r>
            <a:r>
              <a:rPr lang="en-US" sz="2800" dirty="0">
                <a:solidFill>
                  <a:schemeClr val="bg2"/>
                </a:solidFill>
                <a:latin typeface="Arial" pitchFamily="34" charset="0"/>
                <a:cs typeface="Arial" pitchFamily="34" charset="0"/>
              </a:rPr>
              <a:t>s</a:t>
            </a:r>
            <a:r>
              <a:rPr lang="en-US" sz="2800" dirty="0" smtClean="0">
                <a:solidFill>
                  <a:schemeClr val="bg2"/>
                </a:solidFill>
                <a:latin typeface="Arial" pitchFamily="34" charset="0"/>
                <a:cs typeface="Arial" pitchFamily="34" charset="0"/>
              </a:rPr>
              <a:t>upport </a:t>
            </a:r>
          </a:p>
          <a:p>
            <a:pPr marL="0" indent="0" algn="ctr" eaLnBrk="1" hangingPunct="1">
              <a:spcBef>
                <a:spcPts val="0"/>
              </a:spcBef>
              <a:buFontTx/>
              <a:buNone/>
            </a:pPr>
            <a:r>
              <a:rPr lang="en-US" sz="2800" dirty="0" smtClean="0">
                <a:solidFill>
                  <a:schemeClr val="bg2"/>
                </a:solidFill>
                <a:latin typeface="Arial" pitchFamily="34" charset="0"/>
                <a:cs typeface="Arial" pitchFamily="34" charset="0"/>
              </a:rPr>
              <a:t>=</a:t>
            </a:r>
            <a:endParaRPr lang="en-US" sz="2800" u="sng" dirty="0" smtClean="0">
              <a:solidFill>
                <a:schemeClr val="bg2"/>
              </a:solidFill>
              <a:latin typeface="Arial" pitchFamily="34" charset="0"/>
              <a:cs typeface="Arial" pitchFamily="34" charset="0"/>
            </a:endParaRPr>
          </a:p>
          <a:p>
            <a:pPr marL="0" indent="0" algn="ctr" eaLnBrk="1" hangingPunct="1">
              <a:spcBef>
                <a:spcPts val="0"/>
              </a:spcBef>
              <a:buFontTx/>
              <a:buNone/>
            </a:pPr>
            <a:r>
              <a:rPr lang="en-US" sz="2800" dirty="0" smtClean="0">
                <a:solidFill>
                  <a:schemeClr val="bg2"/>
                </a:solidFill>
                <a:latin typeface="Arial" pitchFamily="34" charset="0"/>
                <a:cs typeface="Arial" pitchFamily="34" charset="0"/>
              </a:rPr>
              <a:t>24 hour volume of EN received</a:t>
            </a:r>
          </a:p>
          <a:p>
            <a:pPr marL="0" indent="0" algn="ctr" eaLnBrk="1" hangingPunct="1">
              <a:buFontTx/>
              <a:buNone/>
            </a:pPr>
            <a:r>
              <a:rPr lang="en-US" sz="2800" dirty="0">
                <a:solidFill>
                  <a:schemeClr val="bg2"/>
                </a:solidFill>
                <a:latin typeface="Arial" pitchFamily="34" charset="0"/>
                <a:cs typeface="Arial" pitchFamily="34" charset="0"/>
              </a:rPr>
              <a:t>V</a:t>
            </a:r>
            <a:r>
              <a:rPr lang="en-US" sz="2800" dirty="0" smtClean="0">
                <a:solidFill>
                  <a:schemeClr val="bg2"/>
                </a:solidFill>
                <a:latin typeface="Arial" pitchFamily="34" charset="0"/>
                <a:cs typeface="Arial" pitchFamily="34" charset="0"/>
              </a:rPr>
              <a:t>olume prescribed to meet caloric </a:t>
            </a:r>
            <a:br>
              <a:rPr lang="en-US" sz="2800" dirty="0" smtClean="0">
                <a:solidFill>
                  <a:schemeClr val="bg2"/>
                </a:solidFill>
                <a:latin typeface="Arial" pitchFamily="34" charset="0"/>
                <a:cs typeface="Arial" pitchFamily="34" charset="0"/>
              </a:rPr>
            </a:br>
            <a:r>
              <a:rPr lang="en-US" sz="2800" dirty="0" smtClean="0">
                <a:solidFill>
                  <a:schemeClr val="bg2"/>
                </a:solidFill>
                <a:latin typeface="Arial" pitchFamily="34" charset="0"/>
                <a:cs typeface="Arial" pitchFamily="34" charset="0"/>
              </a:rPr>
              <a:t>requirements in 24 hours</a:t>
            </a:r>
          </a:p>
        </p:txBody>
      </p:sp>
      <p:sp>
        <p:nvSpPr>
          <p:cNvPr id="26628" name="Oval Callout 5"/>
          <p:cNvSpPr>
            <a:spLocks noChangeArrowheads="1"/>
          </p:cNvSpPr>
          <p:nvPr/>
        </p:nvSpPr>
        <p:spPr bwMode="auto">
          <a:xfrm>
            <a:off x="6609405" y="843150"/>
            <a:ext cx="2153595" cy="1671450"/>
          </a:xfrm>
          <a:prstGeom prst="wedgeEllipseCallout">
            <a:avLst>
              <a:gd name="adj1" fmla="val -20833"/>
              <a:gd name="adj2" fmla="val 61849"/>
            </a:avLst>
          </a:prstGeom>
          <a:solidFill>
            <a:schemeClr val="tx1"/>
          </a:solidFill>
          <a:ln w="6350" algn="ctr">
            <a:solidFill>
              <a:srgbClr val="1AA4D5"/>
            </a:solidFill>
            <a:round/>
            <a:headEnd/>
            <a:tailEnd/>
          </a:ln>
          <a:effectLst/>
        </p:spPr>
        <p:txBody>
          <a:bodyPr tIns="0" bIns="0"/>
          <a:lstStyle/>
          <a:p>
            <a:r>
              <a:rPr lang="en-CA" sz="1600" dirty="0">
                <a:solidFill>
                  <a:srgbClr val="000000"/>
                </a:solidFill>
                <a:latin typeface="Arial" pitchFamily="34" charset="0"/>
                <a:cs typeface="Arial" pitchFamily="34" charset="0"/>
              </a:rPr>
              <a:t>Please report </a:t>
            </a:r>
            <a:r>
              <a:rPr lang="en-CA" sz="1600" dirty="0" smtClean="0">
                <a:solidFill>
                  <a:srgbClr val="000000"/>
                </a:solidFill>
                <a:latin typeface="Arial" pitchFamily="34" charset="0"/>
                <a:cs typeface="Arial" pitchFamily="34" charset="0"/>
              </a:rPr>
              <a:t>this % on rounds </a:t>
            </a:r>
            <a:r>
              <a:rPr lang="en-CA" sz="1600" dirty="0">
                <a:solidFill>
                  <a:srgbClr val="000000"/>
                </a:solidFill>
                <a:latin typeface="Arial" pitchFamily="34" charset="0"/>
                <a:cs typeface="Arial" pitchFamily="34" charset="0"/>
              </a:rPr>
              <a:t>as part of the </a:t>
            </a:r>
            <a:r>
              <a:rPr lang="en-CA" sz="1600" dirty="0" smtClean="0">
                <a:solidFill>
                  <a:srgbClr val="000000"/>
                </a:solidFill>
                <a:latin typeface="Arial" pitchFamily="34" charset="0"/>
                <a:cs typeface="Arial" pitchFamily="34" charset="0"/>
              </a:rPr>
              <a:t>GI systems report</a:t>
            </a:r>
          </a:p>
          <a:p>
            <a:endParaRPr lang="en-CA" sz="2000" dirty="0">
              <a:solidFill>
                <a:srgbClr val="000000"/>
              </a:solidFill>
              <a:latin typeface="Arial" pitchFamily="34" charset="0"/>
              <a:cs typeface="Arial" pitchFamily="34" charset="0"/>
            </a:endParaRPr>
          </a:p>
          <a:p>
            <a:r>
              <a:rPr lang="en-CA" sz="2000" dirty="0" smtClean="0">
                <a:solidFill>
                  <a:srgbClr val="000000"/>
                </a:solidFill>
                <a:latin typeface="Arial" pitchFamily="34" charset="0"/>
                <a:cs typeface="Arial" pitchFamily="34" charset="0"/>
              </a:rPr>
              <a:t/>
            </a:r>
            <a:br>
              <a:rPr lang="en-CA" sz="2000" dirty="0" smtClean="0">
                <a:solidFill>
                  <a:srgbClr val="000000"/>
                </a:solidFill>
                <a:latin typeface="Arial" pitchFamily="34" charset="0"/>
                <a:cs typeface="Arial" pitchFamily="34" charset="0"/>
              </a:rPr>
            </a:br>
            <a:endParaRPr lang="en-CA" sz="2000" dirty="0">
              <a:solidFill>
                <a:srgbClr val="000000"/>
              </a:solidFill>
              <a:latin typeface="Arial" pitchFamily="34" charset="0"/>
              <a:cs typeface="Arial" pitchFamily="34" charset="0"/>
            </a:endParaRPr>
          </a:p>
        </p:txBody>
      </p:sp>
      <p:cxnSp>
        <p:nvCxnSpPr>
          <p:cNvPr id="3" name="Straight Connector 2"/>
          <p:cNvCxnSpPr/>
          <p:nvPr/>
        </p:nvCxnSpPr>
        <p:spPr bwMode="auto">
          <a:xfrm>
            <a:off x="1905000" y="3962400"/>
            <a:ext cx="5257800" cy="0"/>
          </a:xfrm>
          <a:prstGeom prst="line">
            <a:avLst/>
          </a:prstGeom>
          <a:solidFill>
            <a:srgbClr val="FFFFFF"/>
          </a:solidFill>
          <a:ln w="28575" cap="flat" cmpd="sng" algn="ctr">
            <a:solidFill>
              <a:schemeClr val="bg2"/>
            </a:solidFill>
            <a:prstDash val="solid"/>
            <a:round/>
            <a:headEnd type="none" w="med" len="med"/>
            <a:tailEnd type="none" w="med" len="med"/>
          </a:ln>
          <a:effectLst/>
        </p:spPr>
      </p:cxn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asurement.jpg"/>
          <p:cNvPicPr>
            <a:picLocks noChangeAspect="1"/>
          </p:cNvPicPr>
          <p:nvPr/>
        </p:nvPicPr>
        <p:blipFill>
          <a:blip r:embed="rId4" cstate="print">
            <a:lum bright="-55000"/>
          </a:blip>
          <a:srcRect/>
          <a:stretch>
            <a:fillRect/>
          </a:stretch>
        </p:blipFill>
        <p:spPr bwMode="ltGray">
          <a:xfrm>
            <a:off x="457200" y="192975"/>
            <a:ext cx="8229600" cy="5181705"/>
          </a:xfrm>
          <a:prstGeom prst="rect">
            <a:avLst/>
          </a:prstGeom>
          <a:ln w="6350">
            <a:solidFill>
              <a:srgbClr val="1AA4D5"/>
            </a:solidFill>
          </a:ln>
          <a:effectLst/>
        </p:spPr>
      </p:pic>
      <p:sp>
        <p:nvSpPr>
          <p:cNvPr id="27651" name="TextBox 1"/>
          <p:cNvSpPr txBox="1">
            <a:spLocks noChangeArrowheads="1"/>
          </p:cNvSpPr>
          <p:nvPr/>
        </p:nvSpPr>
        <p:spPr bwMode="white">
          <a:xfrm>
            <a:off x="0" y="1444999"/>
            <a:ext cx="9144000" cy="2677656"/>
          </a:xfrm>
          <a:prstGeom prst="rect">
            <a:avLst/>
          </a:prstGeom>
          <a:noFill/>
          <a:ln w="9525">
            <a:noFill/>
            <a:miter lim="800000"/>
            <a:headEnd/>
            <a:tailEnd/>
          </a:ln>
        </p:spPr>
        <p:txBody>
          <a:bodyPr wrap="square" anchor="ctr">
            <a:spAutoFit/>
          </a:bodyPr>
          <a:lstStyle/>
          <a:p>
            <a:pPr defTabSz="457200">
              <a:lnSpc>
                <a:spcPct val="85000"/>
              </a:lnSpc>
            </a:pPr>
            <a:r>
              <a:rPr lang="en-CA" sz="3600" b="1" dirty="0">
                <a:solidFill>
                  <a:schemeClr val="tx1"/>
                </a:solidFill>
                <a:latin typeface="Calibri"/>
                <a:cs typeface="Calibri"/>
              </a:rPr>
              <a:t>When </a:t>
            </a:r>
            <a:r>
              <a:rPr lang="en-CA" sz="3600" b="1" dirty="0" smtClean="0">
                <a:solidFill>
                  <a:schemeClr val="tx1"/>
                </a:solidFill>
                <a:latin typeface="Calibri"/>
                <a:cs typeface="Calibri"/>
              </a:rPr>
              <a:t>performance is measured, </a:t>
            </a:r>
            <a:br>
              <a:rPr lang="en-CA" sz="3600" b="1" dirty="0" smtClean="0">
                <a:solidFill>
                  <a:schemeClr val="tx1"/>
                </a:solidFill>
                <a:latin typeface="Calibri"/>
                <a:cs typeface="Calibri"/>
              </a:rPr>
            </a:br>
            <a:r>
              <a:rPr lang="en-CA" sz="3600" b="1" dirty="0" smtClean="0">
                <a:solidFill>
                  <a:schemeClr val="tx1"/>
                </a:solidFill>
                <a:latin typeface="Calibri"/>
                <a:cs typeface="Calibri"/>
              </a:rPr>
              <a:t>performance improves. </a:t>
            </a:r>
          </a:p>
          <a:p>
            <a:pPr defTabSz="457200">
              <a:lnSpc>
                <a:spcPct val="85000"/>
              </a:lnSpc>
              <a:spcBef>
                <a:spcPts val="1800"/>
              </a:spcBef>
            </a:pPr>
            <a:r>
              <a:rPr lang="en-CA" sz="3600" b="1" dirty="0" smtClean="0">
                <a:solidFill>
                  <a:schemeClr val="tx1"/>
                </a:solidFill>
                <a:latin typeface="Calibri"/>
                <a:cs typeface="Calibri"/>
              </a:rPr>
              <a:t>When performance is </a:t>
            </a:r>
            <a:br>
              <a:rPr lang="en-CA" sz="3600" b="1" dirty="0" smtClean="0">
                <a:solidFill>
                  <a:schemeClr val="tx1"/>
                </a:solidFill>
                <a:latin typeface="Calibri"/>
                <a:cs typeface="Calibri"/>
              </a:rPr>
            </a:br>
            <a:r>
              <a:rPr lang="en-CA" sz="3600" b="1" dirty="0" smtClean="0">
                <a:solidFill>
                  <a:schemeClr val="tx1"/>
                </a:solidFill>
                <a:latin typeface="Calibri"/>
                <a:cs typeface="Calibri"/>
              </a:rPr>
              <a:t>measured and reported back, </a:t>
            </a:r>
            <a:br>
              <a:rPr lang="en-CA" sz="3600" b="1" dirty="0" smtClean="0">
                <a:solidFill>
                  <a:schemeClr val="tx1"/>
                </a:solidFill>
                <a:latin typeface="Calibri"/>
                <a:cs typeface="Calibri"/>
              </a:rPr>
            </a:br>
            <a:r>
              <a:rPr lang="en-CA" sz="3600" b="1" dirty="0" smtClean="0">
                <a:solidFill>
                  <a:schemeClr val="tx1"/>
                </a:solidFill>
                <a:latin typeface="Calibri"/>
                <a:cs typeface="Calibri"/>
              </a:rPr>
              <a:t>the rate of</a:t>
            </a:r>
            <a:r>
              <a:rPr lang="en-CA" sz="3600" b="1" dirty="0">
                <a:solidFill>
                  <a:schemeClr val="tx1"/>
                </a:solidFill>
                <a:latin typeface="Calibri"/>
                <a:cs typeface="Calibri"/>
              </a:rPr>
              <a:t> </a:t>
            </a:r>
            <a:r>
              <a:rPr lang="en-CA" sz="3600" b="1" dirty="0" smtClean="0">
                <a:solidFill>
                  <a:schemeClr val="tx1"/>
                </a:solidFill>
                <a:latin typeface="Calibri"/>
                <a:cs typeface="Calibri"/>
              </a:rPr>
              <a:t>improvement accelerates.</a:t>
            </a:r>
            <a:endParaRPr lang="en-CA" sz="3600" b="1" dirty="0">
              <a:solidFill>
                <a:schemeClr val="tx1"/>
              </a:solidFill>
              <a:latin typeface="Calibri"/>
              <a:cs typeface="Calibri"/>
            </a:endParaRPr>
          </a:p>
        </p:txBody>
      </p:sp>
      <p:sp>
        <p:nvSpPr>
          <p:cNvPr id="27652" name="TextBox 2"/>
          <p:cNvSpPr txBox="1">
            <a:spLocks noChangeArrowheads="1"/>
          </p:cNvSpPr>
          <p:nvPr/>
        </p:nvSpPr>
        <p:spPr bwMode="auto">
          <a:xfrm>
            <a:off x="6399800" y="5406658"/>
            <a:ext cx="2667000" cy="307777"/>
          </a:xfrm>
          <a:prstGeom prst="rect">
            <a:avLst/>
          </a:prstGeom>
          <a:noFill/>
          <a:ln w="9525">
            <a:noFill/>
            <a:miter lim="800000"/>
            <a:headEnd/>
            <a:tailEnd/>
          </a:ln>
        </p:spPr>
        <p:txBody>
          <a:bodyPr>
            <a:spAutoFit/>
          </a:bodyPr>
          <a:lstStyle/>
          <a:p>
            <a:pPr algn="r"/>
            <a:r>
              <a:rPr lang="en-CA" sz="1400" b="1" dirty="0">
                <a:solidFill>
                  <a:srgbClr val="012B74"/>
                </a:solidFill>
                <a:latin typeface="Arial" pitchFamily="34" charset="0"/>
                <a:cs typeface="Arial" pitchFamily="34" charset="0"/>
              </a:rPr>
              <a:t>Thomas Monson</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2244"/>
            <a:ext cx="9143999" cy="593752"/>
          </a:xfrm>
          <a:prstGeom prst="rect">
            <a:avLst/>
          </a:prstGeom>
          <a:noFill/>
        </p:spPr>
        <p:txBody>
          <a:bodyPr wrap="square" rtlCol="0">
            <a:spAutoFit/>
          </a:bodyPr>
          <a:lstStyle/>
          <a:p>
            <a:pPr defTabSz="457200">
              <a:lnSpc>
                <a:spcPct val="85000"/>
              </a:lnSpc>
              <a:defRPr/>
            </a:pPr>
            <a:r>
              <a:rPr lang="en-US" sz="3800" b="1" dirty="0">
                <a:solidFill>
                  <a:srgbClr val="012B74"/>
                </a:solidFill>
                <a:latin typeface="Calibri"/>
                <a:cs typeface="Calibri"/>
              </a:rPr>
              <a:t>Objectives</a:t>
            </a:r>
          </a:p>
        </p:txBody>
      </p:sp>
      <p:sp>
        <p:nvSpPr>
          <p:cNvPr id="3" name="TextBox 2"/>
          <p:cNvSpPr txBox="1"/>
          <p:nvPr/>
        </p:nvSpPr>
        <p:spPr>
          <a:xfrm>
            <a:off x="0" y="609600"/>
            <a:ext cx="9143999" cy="5105400"/>
          </a:xfrm>
          <a:prstGeom prst="rect">
            <a:avLst/>
          </a:prstGeom>
          <a:noFill/>
        </p:spPr>
        <p:txBody>
          <a:bodyPr wrap="square" rtlCol="0" anchor="ctr" anchorCtr="1">
            <a:noAutofit/>
          </a:bodyPr>
          <a:lstStyle/>
          <a:p>
            <a:pPr marL="344488" indent="-344488" algn="l" eaLnBrk="1" hangingPunct="1">
              <a:spcBef>
                <a:spcPts val="4200"/>
              </a:spcBef>
              <a:spcAft>
                <a:spcPts val="0"/>
              </a:spcAft>
              <a:buClr>
                <a:srgbClr val="012B74"/>
              </a:buClr>
              <a:buFont typeface="Wingdings 2" pitchFamily="18" charset="2"/>
              <a:buChar char=""/>
              <a:defRPr/>
            </a:pPr>
            <a:r>
              <a:rPr lang="en-CA" sz="2800" dirty="0" smtClean="0">
                <a:solidFill>
                  <a:schemeClr val="bg2"/>
                </a:solidFill>
                <a:latin typeface="Arial" pitchFamily="34" charset="0"/>
                <a:cs typeface="Arial" pitchFamily="34" charset="0"/>
              </a:rPr>
              <a:t>Describe </a:t>
            </a:r>
            <a:r>
              <a:rPr lang="en-CA" sz="2800" dirty="0">
                <a:solidFill>
                  <a:schemeClr val="bg2"/>
                </a:solidFill>
                <a:latin typeface="Arial" pitchFamily="34" charset="0"/>
                <a:cs typeface="Arial" pitchFamily="34" charset="0"/>
              </a:rPr>
              <a:t>optimal amounts of </a:t>
            </a:r>
            <a:r>
              <a:rPr lang="en-CA" sz="2800" dirty="0" smtClean="0">
                <a:solidFill>
                  <a:schemeClr val="bg2"/>
                </a:solidFill>
                <a:latin typeface="Arial" pitchFamily="34" charset="0"/>
                <a:cs typeface="Arial" pitchFamily="34" charset="0"/>
              </a:rPr>
              <a:t>protein/calories </a:t>
            </a:r>
            <a:br>
              <a:rPr lang="en-CA" sz="2800" dirty="0" smtClean="0">
                <a:solidFill>
                  <a:schemeClr val="bg2"/>
                </a:solidFill>
                <a:latin typeface="Arial" pitchFamily="34" charset="0"/>
                <a:cs typeface="Arial" pitchFamily="34" charset="0"/>
              </a:rPr>
            </a:br>
            <a:r>
              <a:rPr lang="en-CA" sz="2800" dirty="0" smtClean="0">
                <a:solidFill>
                  <a:schemeClr val="bg2"/>
                </a:solidFill>
                <a:latin typeface="Arial" pitchFamily="34" charset="0"/>
                <a:cs typeface="Arial" pitchFamily="34" charset="0"/>
              </a:rPr>
              <a:t>required </a:t>
            </a:r>
            <a:r>
              <a:rPr lang="en-CA" sz="2800" dirty="0">
                <a:solidFill>
                  <a:schemeClr val="bg2"/>
                </a:solidFill>
                <a:latin typeface="Arial" pitchFamily="34" charset="0"/>
                <a:cs typeface="Arial" pitchFamily="34" charset="0"/>
              </a:rPr>
              <a:t>for ICU patients</a:t>
            </a:r>
          </a:p>
          <a:p>
            <a:pPr marL="344488" indent="-344488" algn="l" eaLnBrk="1" hangingPunct="1">
              <a:spcBef>
                <a:spcPts val="4200"/>
              </a:spcBef>
              <a:spcAft>
                <a:spcPts val="0"/>
              </a:spcAft>
              <a:buClr>
                <a:srgbClr val="012B74"/>
              </a:buClr>
              <a:buFont typeface="Wingdings 2" pitchFamily="18" charset="2"/>
              <a:buChar char=""/>
              <a:defRPr/>
            </a:pPr>
            <a:r>
              <a:rPr lang="en-CA" sz="2800" dirty="0" smtClean="0">
                <a:solidFill>
                  <a:schemeClr val="bg2"/>
                </a:solidFill>
                <a:latin typeface="Arial" pitchFamily="34" charset="0"/>
                <a:cs typeface="Arial" pitchFamily="34" charset="0"/>
              </a:rPr>
              <a:t>Describe </a:t>
            </a:r>
            <a:r>
              <a:rPr lang="en-CA" sz="2800" dirty="0">
                <a:solidFill>
                  <a:schemeClr val="bg2"/>
                </a:solidFill>
                <a:latin typeface="Arial" pitchFamily="34" charset="0"/>
                <a:cs typeface="Arial" pitchFamily="34" charset="0"/>
              </a:rPr>
              <a:t>rationale for the novel components </a:t>
            </a:r>
            <a:r>
              <a:rPr lang="en-CA" sz="2800" dirty="0" smtClean="0">
                <a:solidFill>
                  <a:schemeClr val="bg2"/>
                </a:solidFill>
                <a:latin typeface="Arial" pitchFamily="34" charset="0"/>
                <a:cs typeface="Arial" pitchFamily="34" charset="0"/>
              </a:rPr>
              <a:t/>
            </a:r>
            <a:br>
              <a:rPr lang="en-CA" sz="2800" dirty="0" smtClean="0">
                <a:solidFill>
                  <a:schemeClr val="bg2"/>
                </a:solidFill>
                <a:latin typeface="Arial" pitchFamily="34" charset="0"/>
                <a:cs typeface="Arial" pitchFamily="34" charset="0"/>
              </a:rPr>
            </a:br>
            <a:r>
              <a:rPr lang="en-CA" sz="2800" dirty="0" smtClean="0">
                <a:solidFill>
                  <a:schemeClr val="bg2"/>
                </a:solidFill>
                <a:latin typeface="Arial" pitchFamily="34" charset="0"/>
                <a:cs typeface="Arial" pitchFamily="34" charset="0"/>
              </a:rPr>
              <a:t>of the </a:t>
            </a:r>
            <a:r>
              <a:rPr lang="en-CA" sz="2800" dirty="0">
                <a:solidFill>
                  <a:schemeClr val="bg2"/>
                </a:solidFill>
                <a:latin typeface="Arial" pitchFamily="34" charset="0"/>
                <a:cs typeface="Arial" pitchFamily="34" charset="0"/>
              </a:rPr>
              <a:t>PEP </a:t>
            </a:r>
            <a:r>
              <a:rPr lang="en-CA" sz="2800" dirty="0" err="1">
                <a:solidFill>
                  <a:schemeClr val="bg2"/>
                </a:solidFill>
                <a:latin typeface="Arial" pitchFamily="34" charset="0"/>
                <a:cs typeface="Arial" pitchFamily="34" charset="0"/>
              </a:rPr>
              <a:t>uP</a:t>
            </a:r>
            <a:r>
              <a:rPr lang="en-CA" sz="2800" dirty="0">
                <a:solidFill>
                  <a:schemeClr val="bg2"/>
                </a:solidFill>
                <a:latin typeface="Arial" pitchFamily="34" charset="0"/>
                <a:cs typeface="Arial" pitchFamily="34" charset="0"/>
              </a:rPr>
              <a:t> </a:t>
            </a:r>
            <a:r>
              <a:rPr lang="en-CA" sz="2800" dirty="0" smtClean="0">
                <a:solidFill>
                  <a:schemeClr val="bg2"/>
                </a:solidFill>
                <a:latin typeface="Arial" pitchFamily="34" charset="0"/>
                <a:cs typeface="Arial" pitchFamily="34" charset="0"/>
              </a:rPr>
              <a:t>protocol and evidence for effectiveness</a:t>
            </a:r>
            <a:endParaRPr lang="en-CA" sz="2800" dirty="0">
              <a:solidFill>
                <a:schemeClr val="bg2"/>
              </a:solidFill>
              <a:latin typeface="Arial" pitchFamily="34" charset="0"/>
              <a:cs typeface="Arial" pitchFamily="34" charset="0"/>
            </a:endParaRPr>
          </a:p>
          <a:p>
            <a:pPr marL="344488" indent="-344488" algn="l" eaLnBrk="1" hangingPunct="1">
              <a:spcBef>
                <a:spcPts val="4200"/>
              </a:spcBef>
              <a:spcAft>
                <a:spcPts val="0"/>
              </a:spcAft>
              <a:buClr>
                <a:srgbClr val="012B74"/>
              </a:buClr>
              <a:buFont typeface="Wingdings 2" pitchFamily="18" charset="2"/>
              <a:buChar char=""/>
              <a:defRPr/>
            </a:pPr>
            <a:r>
              <a:rPr lang="en-CA" sz="2800" dirty="0" smtClean="0">
                <a:solidFill>
                  <a:schemeClr val="bg2"/>
                </a:solidFill>
                <a:latin typeface="Arial" pitchFamily="34" charset="0"/>
                <a:cs typeface="Arial" pitchFamily="34" charset="0"/>
              </a:rPr>
              <a:t>Describe the experience implementing this protocol in ICUs in Canada</a:t>
            </a:r>
            <a:endParaRPr lang="en-US" sz="2800" kern="1200" dirty="0">
              <a:solidFill>
                <a:srgbClr val="012B74"/>
              </a:solidFill>
              <a:latin typeface="Calibri"/>
              <a:cs typeface="Calibri"/>
            </a:endParaRPr>
          </a:p>
        </p:txBody>
      </p:sp>
    </p:spTree>
    <p:custDataLst>
      <p:tags r:id="rId1"/>
    </p:custDataLst>
    <p:extLst>
      <p:ext uri="{BB962C8B-B14F-4D97-AF65-F5344CB8AC3E}">
        <p14:creationId xmlns="" xmlns:p14="http://schemas.microsoft.com/office/powerpoint/2010/main" val="11874510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69965"/>
            <a:ext cx="9144000" cy="1583510"/>
          </a:xfrm>
          <a:prstGeom prst="rect">
            <a:avLst/>
          </a:prstGeom>
          <a:noFill/>
          <a:ln w="9525">
            <a:noFill/>
            <a:miter lim="800000"/>
            <a:headEnd/>
            <a:tailEnd/>
          </a:ln>
        </p:spPr>
        <p:txBody>
          <a:bodyPr wrap="square" anchor="t" anchorCtr="0">
            <a:spAutoFit/>
          </a:bodyPr>
          <a:lstStyle/>
          <a:p>
            <a:pPr defTabSz="457200">
              <a:lnSpc>
                <a:spcPct val="85000"/>
              </a:lnSpc>
            </a:pPr>
            <a:r>
              <a:rPr lang="en-US" sz="3800" b="1" dirty="0">
                <a:solidFill>
                  <a:srgbClr val="012B74"/>
                </a:solidFill>
                <a:latin typeface="Calibri"/>
                <a:cs typeface="Calibri"/>
              </a:rPr>
              <a:t>Efficacy of Enhanced </a:t>
            </a:r>
            <a:r>
              <a:rPr lang="en-US" sz="3800" b="1" u="sng" dirty="0" smtClean="0">
                <a:solidFill>
                  <a:srgbClr val="012B74"/>
                </a:solidFill>
                <a:latin typeface="Calibri"/>
                <a:cs typeface="Calibri"/>
              </a:rPr>
              <a:t>P</a:t>
            </a:r>
            <a:r>
              <a:rPr lang="en-US" sz="3800" b="1" dirty="0" smtClean="0">
                <a:solidFill>
                  <a:srgbClr val="012B74"/>
                </a:solidFill>
                <a:latin typeface="Calibri"/>
                <a:cs typeface="Calibri"/>
              </a:rPr>
              <a:t>rotein-</a:t>
            </a:r>
            <a:r>
              <a:rPr lang="en-US" sz="3800" b="1" u="sng" dirty="0" smtClean="0">
                <a:solidFill>
                  <a:srgbClr val="012B74"/>
                </a:solidFill>
                <a:latin typeface="Calibri"/>
                <a:cs typeface="Calibri"/>
              </a:rPr>
              <a:t>E</a:t>
            </a:r>
            <a:r>
              <a:rPr lang="en-US" sz="3800" b="1" dirty="0" smtClean="0">
                <a:solidFill>
                  <a:srgbClr val="012B74"/>
                </a:solidFill>
                <a:latin typeface="Calibri"/>
                <a:cs typeface="Calibri"/>
              </a:rPr>
              <a:t>nergy </a:t>
            </a:r>
            <a:r>
              <a:rPr lang="en-US" sz="3800" b="1" u="sng" dirty="0" smtClean="0">
                <a:solidFill>
                  <a:srgbClr val="012B74"/>
                </a:solidFill>
                <a:latin typeface="Calibri"/>
                <a:cs typeface="Calibri"/>
              </a:rPr>
              <a:t>P</a:t>
            </a:r>
            <a:r>
              <a:rPr lang="en-US" sz="3800" b="1" dirty="0" smtClean="0">
                <a:solidFill>
                  <a:srgbClr val="012B74"/>
                </a:solidFill>
                <a:latin typeface="Calibri"/>
                <a:cs typeface="Calibri"/>
              </a:rPr>
              <a:t>rovision via </a:t>
            </a:r>
            <a:r>
              <a:rPr lang="en-US" sz="3800" b="1" dirty="0">
                <a:solidFill>
                  <a:srgbClr val="012B74"/>
                </a:solidFill>
                <a:latin typeface="Calibri"/>
                <a:cs typeface="Calibri"/>
              </a:rPr>
              <a:t>the Enteral </a:t>
            </a:r>
            <a:r>
              <a:rPr lang="en-US" sz="3800" b="1" dirty="0" smtClean="0">
                <a:solidFill>
                  <a:srgbClr val="012B74"/>
                </a:solidFill>
                <a:latin typeface="Calibri"/>
                <a:cs typeface="Calibri"/>
              </a:rPr>
              <a:t>Ro</a:t>
            </a:r>
            <a:r>
              <a:rPr lang="en-US" sz="3800" b="1" u="sng" dirty="0" smtClean="0">
                <a:solidFill>
                  <a:srgbClr val="012B74"/>
                </a:solidFill>
                <a:latin typeface="Calibri"/>
                <a:cs typeface="Calibri"/>
              </a:rPr>
              <a:t>u</a:t>
            </a:r>
            <a:r>
              <a:rPr lang="en-US" sz="3800" b="1" dirty="0" smtClean="0">
                <a:solidFill>
                  <a:srgbClr val="012B74"/>
                </a:solidFill>
                <a:latin typeface="Calibri"/>
                <a:cs typeface="Calibri"/>
              </a:rPr>
              <a:t>te in </a:t>
            </a:r>
            <a:br>
              <a:rPr lang="en-US" sz="3800" b="1" dirty="0" smtClean="0">
                <a:solidFill>
                  <a:srgbClr val="012B74"/>
                </a:solidFill>
                <a:latin typeface="Calibri"/>
                <a:cs typeface="Calibri"/>
              </a:rPr>
            </a:br>
            <a:r>
              <a:rPr lang="en-US" sz="3800" b="1" dirty="0" smtClean="0">
                <a:solidFill>
                  <a:srgbClr val="012B74"/>
                </a:solidFill>
                <a:latin typeface="Calibri"/>
                <a:cs typeface="Calibri"/>
              </a:rPr>
              <a:t>Critically Ill </a:t>
            </a:r>
            <a:r>
              <a:rPr lang="en-US" sz="3800" b="1" u="sng" dirty="0">
                <a:solidFill>
                  <a:srgbClr val="012B74"/>
                </a:solidFill>
                <a:latin typeface="Calibri"/>
                <a:cs typeface="Calibri"/>
              </a:rPr>
              <a:t>P</a:t>
            </a:r>
            <a:r>
              <a:rPr lang="en-US" sz="3800" b="1" dirty="0">
                <a:solidFill>
                  <a:srgbClr val="012B74"/>
                </a:solidFill>
                <a:latin typeface="Calibri"/>
                <a:cs typeface="Calibri"/>
              </a:rPr>
              <a:t>atients: </a:t>
            </a:r>
            <a:r>
              <a:rPr lang="en-US" sz="3800" b="1" dirty="0" smtClean="0">
                <a:solidFill>
                  <a:srgbClr val="012B74"/>
                </a:solidFill>
                <a:latin typeface="Calibri"/>
                <a:cs typeface="Calibri"/>
              </a:rPr>
              <a:t>The </a:t>
            </a:r>
            <a:r>
              <a:rPr lang="en-US" sz="3800" b="1" dirty="0">
                <a:solidFill>
                  <a:srgbClr val="012B74"/>
                </a:solidFill>
                <a:latin typeface="Calibri"/>
                <a:cs typeface="Calibri"/>
              </a:rPr>
              <a:t>PEP </a:t>
            </a:r>
            <a:r>
              <a:rPr lang="en-US" sz="3800" b="1" dirty="0" err="1">
                <a:solidFill>
                  <a:srgbClr val="012B74"/>
                </a:solidFill>
                <a:latin typeface="Calibri"/>
                <a:cs typeface="Calibri"/>
              </a:rPr>
              <a:t>uP</a:t>
            </a:r>
            <a:r>
              <a:rPr lang="en-US" sz="3800" b="1" dirty="0">
                <a:solidFill>
                  <a:srgbClr val="012B74"/>
                </a:solidFill>
                <a:latin typeface="Calibri"/>
                <a:cs typeface="Calibri"/>
              </a:rPr>
              <a:t> </a:t>
            </a:r>
            <a:r>
              <a:rPr lang="en-US" sz="3800" b="1" dirty="0" smtClean="0">
                <a:solidFill>
                  <a:srgbClr val="012B74"/>
                </a:solidFill>
                <a:latin typeface="Calibri"/>
                <a:cs typeface="Calibri"/>
              </a:rPr>
              <a:t>Protocol</a:t>
            </a:r>
            <a:endParaRPr lang="en-US" sz="3800" b="1" dirty="0">
              <a:solidFill>
                <a:srgbClr val="012B74"/>
              </a:solidFill>
              <a:latin typeface="Calibri"/>
              <a:cs typeface="Calibri"/>
            </a:endParaRPr>
          </a:p>
        </p:txBody>
      </p:sp>
      <p:sp>
        <p:nvSpPr>
          <p:cNvPr id="5" name="Rectangle 13"/>
          <p:cNvSpPr>
            <a:spLocks noChangeArrowheads="1"/>
          </p:cNvSpPr>
          <p:nvPr/>
        </p:nvSpPr>
        <p:spPr bwMode="auto">
          <a:xfrm>
            <a:off x="762000" y="2971800"/>
            <a:ext cx="5679375" cy="1600200"/>
          </a:xfrm>
          <a:prstGeom prst="rect">
            <a:avLst/>
          </a:prstGeom>
          <a:noFill/>
          <a:ln w="9525">
            <a:noFill/>
            <a:miter lim="800000"/>
            <a:headEnd/>
            <a:tailEnd/>
          </a:ln>
        </p:spPr>
        <p:txBody>
          <a:bodyPr anchor="ctr" anchorCtr="0">
            <a:scene3d>
              <a:camera prst="orthographicFront"/>
              <a:lightRig rig="threePt" dir="t"/>
            </a:scene3d>
            <a:sp3d extrusionH="57150">
              <a:bevelT w="133350" h="127000"/>
            </a:sp3d>
          </a:bodyPr>
          <a:lstStyle/>
          <a:p>
            <a:pPr algn="l">
              <a:spcBef>
                <a:spcPts val="0"/>
              </a:spcBef>
              <a:defRPr/>
            </a:pPr>
            <a:r>
              <a:rPr lang="en-US" sz="2200" dirty="0">
                <a:solidFill>
                  <a:srgbClr val="000000"/>
                </a:solidFill>
                <a:latin typeface="Arial" pitchFamily="34" charset="0"/>
                <a:cs typeface="Arial" pitchFamily="34" charset="0"/>
              </a:rPr>
              <a:t>Daren K. Heyland</a:t>
            </a:r>
          </a:p>
          <a:p>
            <a:pPr algn="l">
              <a:spcBef>
                <a:spcPts val="0"/>
              </a:spcBef>
              <a:defRPr/>
            </a:pPr>
            <a:r>
              <a:rPr lang="en-US" sz="1900" dirty="0">
                <a:solidFill>
                  <a:srgbClr val="000000"/>
                </a:solidFill>
                <a:latin typeface="Arial" pitchFamily="34" charset="0"/>
                <a:cs typeface="Arial" pitchFamily="34" charset="0"/>
              </a:rPr>
              <a:t>Professor of Medicine</a:t>
            </a:r>
          </a:p>
          <a:p>
            <a:pPr algn="l">
              <a:spcBef>
                <a:spcPts val="0"/>
              </a:spcBef>
              <a:defRPr/>
            </a:pPr>
            <a:r>
              <a:rPr lang="en-US" sz="1900" dirty="0">
                <a:solidFill>
                  <a:srgbClr val="000000"/>
                </a:solidFill>
                <a:latin typeface="Arial" pitchFamily="34" charset="0"/>
                <a:cs typeface="Arial" pitchFamily="34" charset="0"/>
              </a:rPr>
              <a:t>Queen’s </a:t>
            </a:r>
            <a:r>
              <a:rPr lang="en-US" sz="1900" dirty="0" smtClean="0">
                <a:solidFill>
                  <a:srgbClr val="000000"/>
                </a:solidFill>
                <a:latin typeface="Arial" pitchFamily="34" charset="0"/>
                <a:cs typeface="Arial" pitchFamily="34" charset="0"/>
              </a:rPr>
              <a:t>University</a:t>
            </a:r>
            <a:br>
              <a:rPr lang="en-US" sz="1900" dirty="0" smtClean="0">
                <a:solidFill>
                  <a:srgbClr val="000000"/>
                </a:solidFill>
                <a:latin typeface="Arial" pitchFamily="34" charset="0"/>
                <a:cs typeface="Arial" pitchFamily="34" charset="0"/>
              </a:rPr>
            </a:br>
            <a:r>
              <a:rPr lang="en-US" sz="1900" dirty="0" smtClean="0">
                <a:solidFill>
                  <a:srgbClr val="000000"/>
                </a:solidFill>
                <a:latin typeface="Arial" pitchFamily="34" charset="0"/>
                <a:cs typeface="Arial" pitchFamily="34" charset="0"/>
              </a:rPr>
              <a:t>Kingston </a:t>
            </a:r>
            <a:r>
              <a:rPr lang="en-US" sz="1900" dirty="0">
                <a:solidFill>
                  <a:srgbClr val="000000"/>
                </a:solidFill>
                <a:latin typeface="Arial" pitchFamily="34" charset="0"/>
                <a:cs typeface="Arial" pitchFamily="34" charset="0"/>
              </a:rPr>
              <a:t>General Hospital</a:t>
            </a:r>
          </a:p>
          <a:p>
            <a:pPr algn="l">
              <a:spcBef>
                <a:spcPts val="0"/>
              </a:spcBef>
              <a:defRPr/>
            </a:pPr>
            <a:r>
              <a:rPr lang="en-US" sz="1900" dirty="0">
                <a:solidFill>
                  <a:srgbClr val="000000"/>
                </a:solidFill>
                <a:latin typeface="Arial" pitchFamily="34" charset="0"/>
                <a:cs typeface="Arial" pitchFamily="34" charset="0"/>
              </a:rPr>
              <a:t>Kingston, </a:t>
            </a:r>
            <a:r>
              <a:rPr lang="en-US" sz="1900" dirty="0" smtClean="0">
                <a:solidFill>
                  <a:srgbClr val="000000"/>
                </a:solidFill>
                <a:latin typeface="Arial" pitchFamily="34" charset="0"/>
                <a:cs typeface="Arial" pitchFamily="34" charset="0"/>
              </a:rPr>
              <a:t>Ontario</a:t>
            </a:r>
            <a:endParaRPr lang="en-US" sz="1900" dirty="0">
              <a:solidFill>
                <a:srgbClr val="000000"/>
              </a:solidFill>
              <a:latin typeface="Arial" pitchFamily="34" charset="0"/>
              <a:cs typeface="Arial" pitchFamily="34" charset="0"/>
            </a:endParaRPr>
          </a:p>
        </p:txBody>
      </p:sp>
      <p:sp>
        <p:nvSpPr>
          <p:cNvPr id="2" name="Rectangle 1"/>
          <p:cNvSpPr/>
          <p:nvPr/>
        </p:nvSpPr>
        <p:spPr>
          <a:xfrm>
            <a:off x="1645920" y="1828800"/>
            <a:ext cx="5852160" cy="457200"/>
          </a:xfrm>
          <a:prstGeom prst="rect">
            <a:avLst/>
          </a:prstGeom>
          <a:solidFill>
            <a:srgbClr val="1AA4D5"/>
          </a:solidFill>
          <a:ln>
            <a:noFill/>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pPr defTabSz="457200"/>
            <a:r>
              <a:rPr lang="en-US" b="1" dirty="0">
                <a:solidFill>
                  <a:srgbClr val="012B74"/>
                </a:solidFill>
                <a:latin typeface="Arial" pitchFamily="34" charset="0"/>
                <a:cs typeface="Arial" pitchFamily="34" charset="0"/>
              </a:rPr>
              <a:t>A </a:t>
            </a:r>
            <a:r>
              <a:rPr lang="en-US" b="1" dirty="0" smtClean="0">
                <a:solidFill>
                  <a:srgbClr val="012B74"/>
                </a:solidFill>
                <a:latin typeface="Arial" pitchFamily="34" charset="0"/>
                <a:cs typeface="Arial" pitchFamily="34" charset="0"/>
              </a:rPr>
              <a:t>multi-center </a:t>
            </a:r>
            <a:r>
              <a:rPr lang="en-US" b="1" dirty="0">
                <a:solidFill>
                  <a:srgbClr val="012B74"/>
                </a:solidFill>
                <a:latin typeface="Arial" pitchFamily="34" charset="0"/>
                <a:cs typeface="Arial" pitchFamily="34" charset="0"/>
              </a:rPr>
              <a:t>cluster randomized trial</a:t>
            </a:r>
          </a:p>
        </p:txBody>
      </p:sp>
      <p:sp>
        <p:nvSpPr>
          <p:cNvPr id="6" name="TextBox 5"/>
          <p:cNvSpPr txBox="1"/>
          <p:nvPr/>
        </p:nvSpPr>
        <p:spPr>
          <a:xfrm>
            <a:off x="4572000" y="5181600"/>
            <a:ext cx="4191000" cy="369332"/>
          </a:xfrm>
          <a:prstGeom prst="rect">
            <a:avLst/>
          </a:prstGeom>
          <a:noFill/>
        </p:spPr>
        <p:txBody>
          <a:bodyPr wrap="square" rtlCol="0">
            <a:spAutoFit/>
          </a:bodyPr>
          <a:lstStyle/>
          <a:p>
            <a:r>
              <a:rPr lang="en-US" sz="1800" dirty="0" smtClean="0">
                <a:solidFill>
                  <a:schemeClr val="bg2"/>
                </a:solidFill>
              </a:rPr>
              <a:t>Critical Care Medicine Aug 2013</a:t>
            </a:r>
            <a:endParaRPr lang="en-US" sz="1800" dirty="0">
              <a:solidFill>
                <a:schemeClr val="bg2"/>
              </a:solidFill>
            </a:endParaRPr>
          </a:p>
        </p:txBody>
      </p:sp>
    </p:spTree>
    <p:custDataLst>
      <p:tags r:id="rId1"/>
    </p:custDataLst>
    <p:extLst>
      <p:ext uri="{BB962C8B-B14F-4D97-AF65-F5344CB8AC3E}">
        <p14:creationId xmlns="" xmlns:p14="http://schemas.microsoft.com/office/powerpoint/2010/main" val="34314217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167250"/>
            <a:ext cx="9144000" cy="1143000"/>
          </a:xfrm>
        </p:spPr>
        <p:txBody>
          <a:bodyPr/>
          <a:lstStyle/>
          <a:p>
            <a:pPr>
              <a:lnSpc>
                <a:spcPct val="85000"/>
              </a:lnSpc>
            </a:pPr>
            <a:r>
              <a:rPr lang="en-US" sz="3800" dirty="0"/>
              <a:t>Research Questions</a:t>
            </a:r>
          </a:p>
        </p:txBody>
      </p:sp>
      <p:pic>
        <p:nvPicPr>
          <p:cNvPr id="30724" name="Picture 3" descr="question mark.jpg"/>
          <p:cNvPicPr>
            <a:picLocks noChangeAspect="1"/>
          </p:cNvPicPr>
          <p:nvPr/>
        </p:nvPicPr>
        <p:blipFill>
          <a:blip r:embed="rId4" cstate="print"/>
          <a:srcRect/>
          <a:stretch>
            <a:fillRect/>
          </a:stretch>
        </p:blipFill>
        <p:spPr bwMode="auto">
          <a:xfrm>
            <a:off x="7845625" y="152400"/>
            <a:ext cx="1188720" cy="1188720"/>
          </a:xfrm>
          <a:prstGeom prst="rect">
            <a:avLst/>
          </a:prstGeom>
          <a:noFill/>
          <a:ln w="9525">
            <a:noFill/>
            <a:miter lim="800000"/>
            <a:headEnd/>
            <a:tailEnd/>
          </a:ln>
        </p:spPr>
      </p:pic>
      <p:sp>
        <p:nvSpPr>
          <p:cNvPr id="30723" name="Content Placeholder 2"/>
          <p:cNvSpPr>
            <a:spLocks noGrp="1"/>
          </p:cNvSpPr>
          <p:nvPr>
            <p:ph idx="1"/>
          </p:nvPr>
        </p:nvSpPr>
        <p:spPr>
          <a:xfrm>
            <a:off x="0" y="609600"/>
            <a:ext cx="9144000" cy="5105400"/>
          </a:xfrm>
        </p:spPr>
        <p:txBody>
          <a:bodyPr anchor="ctr" anchorCtr="1"/>
          <a:lstStyle/>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Primary: </a:t>
            </a:r>
            <a:r>
              <a:rPr lang="en-US" sz="2200" kern="1200" dirty="0" smtClean="0">
                <a:solidFill>
                  <a:schemeClr val="bg2"/>
                </a:solidFill>
                <a:latin typeface="Arial" pitchFamily="34" charset="0"/>
                <a:cs typeface="Arial" pitchFamily="34" charset="0"/>
              </a:rPr>
              <a:t>What </a:t>
            </a:r>
            <a:r>
              <a:rPr lang="en-US" sz="2200" kern="1200" dirty="0">
                <a:solidFill>
                  <a:schemeClr val="bg2"/>
                </a:solidFill>
                <a:latin typeface="Arial" pitchFamily="34" charset="0"/>
                <a:cs typeface="Arial" pitchFamily="34" charset="0"/>
              </a:rPr>
              <a:t>is the effect of the new innovative </a:t>
            </a:r>
            <a:r>
              <a:rPr lang="en-US" sz="2200" kern="1200" dirty="0" smtClean="0">
                <a:solidFill>
                  <a:schemeClr val="bg2"/>
                </a:solidFill>
                <a:latin typeface="Arial" pitchFamily="34" charset="0"/>
                <a:cs typeface="Arial" pitchFamily="34" charset="0"/>
              </a:rPr>
              <a:t>feeding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protocol</a:t>
            </a:r>
            <a:r>
              <a:rPr lang="en-US" sz="2200" kern="1200" dirty="0">
                <a:solidFill>
                  <a:schemeClr val="bg2"/>
                </a:solidFill>
                <a:latin typeface="Arial" pitchFamily="34" charset="0"/>
                <a:cs typeface="Arial" pitchFamily="34" charset="0"/>
              </a:rPr>
              <a:t>, the Enhanced Protein-Energy </a:t>
            </a:r>
            <a:r>
              <a:rPr lang="en-US" sz="2200" kern="1200" dirty="0" smtClean="0">
                <a:solidFill>
                  <a:schemeClr val="bg2"/>
                </a:solidFill>
                <a:latin typeface="Arial" pitchFamily="34" charset="0"/>
                <a:cs typeface="Arial" pitchFamily="34" charset="0"/>
              </a:rPr>
              <a:t>Provision via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the </a:t>
            </a:r>
            <a:r>
              <a:rPr lang="en-US" sz="2200" kern="1200" dirty="0">
                <a:solidFill>
                  <a:schemeClr val="bg2"/>
                </a:solidFill>
                <a:latin typeface="Arial" pitchFamily="34" charset="0"/>
                <a:cs typeface="Arial" pitchFamily="34" charset="0"/>
              </a:rPr>
              <a:t>Enteral Route Feeding Protocol </a:t>
            </a:r>
            <a:r>
              <a:rPr lang="en-US" sz="2200" kern="1200" dirty="0" smtClean="0">
                <a:solidFill>
                  <a:schemeClr val="bg2"/>
                </a:solidFill>
                <a:latin typeface="Arial" pitchFamily="34" charset="0"/>
                <a:cs typeface="Arial" pitchFamily="34" charset="0"/>
              </a:rPr>
              <a:t>(</a:t>
            </a:r>
            <a:r>
              <a:rPr lang="en-US" sz="2200" kern="1200" dirty="0">
                <a:solidFill>
                  <a:schemeClr val="bg2"/>
                </a:solidFill>
                <a:latin typeface="Arial" pitchFamily="34" charset="0"/>
                <a:cs typeface="Arial" pitchFamily="34" charset="0"/>
              </a:rPr>
              <a:t>PEP </a:t>
            </a:r>
            <a:r>
              <a:rPr lang="en-US" sz="2200" kern="1200" dirty="0" err="1" smtClean="0">
                <a:solidFill>
                  <a:schemeClr val="bg2"/>
                </a:solidFill>
                <a:latin typeface="Arial" pitchFamily="34" charset="0"/>
                <a:cs typeface="Arial" pitchFamily="34" charset="0"/>
              </a:rPr>
              <a:t>uP</a:t>
            </a:r>
            <a:r>
              <a:rPr lang="en-US" sz="2200" kern="1200" dirty="0">
                <a:solidFill>
                  <a:schemeClr val="bg2"/>
                </a:solidFill>
                <a:latin typeface="Arial" pitchFamily="34" charset="0"/>
                <a:cs typeface="Arial" pitchFamily="34" charset="0"/>
              </a:rPr>
              <a:t> </a:t>
            </a:r>
            <a:r>
              <a:rPr lang="en-US" sz="2200" kern="1200" dirty="0" smtClean="0">
                <a:solidFill>
                  <a:schemeClr val="bg2"/>
                </a:solidFill>
                <a:latin typeface="Arial" pitchFamily="34" charset="0"/>
                <a:cs typeface="Arial" pitchFamily="34" charset="0"/>
              </a:rPr>
              <a:t>protocol),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combined </a:t>
            </a:r>
            <a:r>
              <a:rPr lang="en-US" sz="2200" kern="1200" dirty="0">
                <a:solidFill>
                  <a:schemeClr val="bg2"/>
                </a:solidFill>
                <a:latin typeface="Arial" pitchFamily="34" charset="0"/>
                <a:cs typeface="Arial" pitchFamily="34" charset="0"/>
              </a:rPr>
              <a:t>with a nursing educational intervention on </a:t>
            </a:r>
            <a:r>
              <a:rPr lang="en-US" sz="2200" kern="1200" dirty="0" smtClean="0">
                <a:solidFill>
                  <a:schemeClr val="bg2"/>
                </a:solidFill>
                <a:latin typeface="Arial" pitchFamily="34" charset="0"/>
                <a:cs typeface="Arial" pitchFamily="34" charset="0"/>
              </a:rPr>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EN intake </a:t>
            </a:r>
            <a:r>
              <a:rPr lang="en-US" sz="2200" kern="1200" dirty="0">
                <a:solidFill>
                  <a:schemeClr val="bg2"/>
                </a:solidFill>
                <a:latin typeface="Arial" pitchFamily="34" charset="0"/>
                <a:cs typeface="Arial" pitchFamily="34" charset="0"/>
              </a:rPr>
              <a:t>compared to usual care? </a:t>
            </a:r>
          </a:p>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Secondary: What is the safety, feasibility and acceptability </a:t>
            </a:r>
            <a:r>
              <a:rPr lang="en-US" sz="2200" kern="1200" dirty="0" smtClean="0">
                <a:solidFill>
                  <a:schemeClr val="bg2"/>
                </a:solidFill>
                <a:latin typeface="Arial" pitchFamily="34" charset="0"/>
                <a:cs typeface="Arial" pitchFamily="34" charset="0"/>
              </a:rPr>
              <a:t>of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the </a:t>
            </a:r>
            <a:r>
              <a:rPr lang="en-US" sz="2200" kern="1200" dirty="0">
                <a:solidFill>
                  <a:schemeClr val="bg2"/>
                </a:solidFill>
                <a:latin typeface="Arial" pitchFamily="34" charset="0"/>
                <a:cs typeface="Arial" pitchFamily="34" charset="0"/>
              </a:rPr>
              <a:t>new PEP </a:t>
            </a:r>
            <a:r>
              <a:rPr lang="en-US" sz="2200" kern="1200" dirty="0" err="1">
                <a:solidFill>
                  <a:schemeClr val="bg2"/>
                </a:solidFill>
                <a:latin typeface="Arial" pitchFamily="34" charset="0"/>
                <a:cs typeface="Arial" pitchFamily="34" charset="0"/>
              </a:rPr>
              <a:t>uP</a:t>
            </a:r>
            <a:r>
              <a:rPr lang="en-US" sz="2200" kern="1200" dirty="0">
                <a:solidFill>
                  <a:schemeClr val="bg2"/>
                </a:solidFill>
                <a:latin typeface="Arial" pitchFamily="34" charset="0"/>
                <a:cs typeface="Arial" pitchFamily="34" charset="0"/>
              </a:rPr>
              <a:t> protocol?</a:t>
            </a:r>
          </a:p>
          <a:p>
            <a:pPr marL="225425" indent="-225425" eaLnBrk="1" hangingPunct="1">
              <a:spcBef>
                <a:spcPts val="1800"/>
              </a:spcBef>
              <a:spcAft>
                <a:spcPts val="0"/>
              </a:spcAft>
              <a:buClr>
                <a:srgbClr val="012B74"/>
              </a:buClr>
              <a:buFont typeface="Wingdings 2" pitchFamily="18" charset="2"/>
              <a:buChar char=""/>
              <a:defRPr/>
            </a:pPr>
            <a:r>
              <a:rPr lang="en-US" sz="2200" kern="1200" dirty="0">
                <a:solidFill>
                  <a:schemeClr val="bg2"/>
                </a:solidFill>
                <a:latin typeface="Arial" pitchFamily="34" charset="0"/>
                <a:cs typeface="Arial" pitchFamily="34" charset="0"/>
              </a:rPr>
              <a:t>Our hypothesis is that this aggressive feeding protocol combined </a:t>
            </a:r>
            <a:r>
              <a:rPr lang="en-US" sz="2200" kern="1200" dirty="0" smtClean="0">
                <a:solidFill>
                  <a:schemeClr val="bg2"/>
                </a:solidFill>
                <a:latin typeface="Arial" pitchFamily="34" charset="0"/>
                <a:cs typeface="Arial" pitchFamily="34" charset="0"/>
              </a:rPr>
              <a:t/>
            </a:r>
            <a:br>
              <a:rPr lang="en-US" sz="2200" kern="1200" dirty="0" smtClean="0">
                <a:solidFill>
                  <a:schemeClr val="bg2"/>
                </a:solidFill>
                <a:latin typeface="Arial" pitchFamily="34" charset="0"/>
                <a:cs typeface="Arial" pitchFamily="34" charset="0"/>
              </a:rPr>
            </a:br>
            <a:r>
              <a:rPr lang="en-US" sz="2200" kern="1200" dirty="0" smtClean="0">
                <a:solidFill>
                  <a:schemeClr val="bg2"/>
                </a:solidFill>
                <a:latin typeface="Arial" pitchFamily="34" charset="0"/>
                <a:cs typeface="Arial" pitchFamily="34" charset="0"/>
              </a:rPr>
              <a:t>with </a:t>
            </a:r>
            <a:r>
              <a:rPr lang="en-US" sz="2200" kern="1200" dirty="0">
                <a:solidFill>
                  <a:schemeClr val="bg2"/>
                </a:solidFill>
                <a:latin typeface="Arial" pitchFamily="34" charset="0"/>
                <a:cs typeface="Arial" pitchFamily="34" charset="0"/>
              </a:rPr>
              <a:t>a nurse-directed nutrition educational intervention will be safe, acceptable, and effectively increase protein and energy delivery to critically ill patients</a:t>
            </a:r>
            <a:r>
              <a:rPr lang="en-US" sz="2200" kern="1200" dirty="0" smtClean="0">
                <a:solidFill>
                  <a:schemeClr val="bg2"/>
                </a:solidFill>
                <a:latin typeface="Arial" pitchFamily="34" charset="0"/>
                <a:cs typeface="Arial" pitchFamily="34" charset="0"/>
              </a:rPr>
              <a:t>.</a:t>
            </a:r>
            <a:endParaRPr lang="en-US" sz="2200" dirty="0" smtClean="0">
              <a:solidFill>
                <a:schemeClr val="bg2"/>
              </a:solidFil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77240" y="1038100"/>
            <a:ext cx="7589520" cy="2651760"/>
          </a:xfrm>
          <a:prstGeom prst="rect">
            <a:avLst/>
          </a:prstGeom>
          <a:solidFill>
            <a:srgbClr val="1AA4D5"/>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sp>
        <p:nvSpPr>
          <p:cNvPr id="31746" name="Title 1"/>
          <p:cNvSpPr>
            <a:spLocks noGrp="1"/>
          </p:cNvSpPr>
          <p:nvPr>
            <p:ph type="title"/>
          </p:nvPr>
        </p:nvSpPr>
        <p:spPr>
          <a:xfrm>
            <a:off x="0" y="169225"/>
            <a:ext cx="9144000" cy="609600"/>
          </a:xfrm>
        </p:spPr>
        <p:txBody>
          <a:bodyPr/>
          <a:lstStyle/>
          <a:p>
            <a:pPr>
              <a:lnSpc>
                <a:spcPct val="85000"/>
              </a:lnSpc>
            </a:pPr>
            <a:r>
              <a:rPr lang="en-US" sz="3800" dirty="0"/>
              <a:t>Design</a:t>
            </a:r>
          </a:p>
        </p:txBody>
      </p:sp>
      <p:sp>
        <p:nvSpPr>
          <p:cNvPr id="31758" name="TextBox 13"/>
          <p:cNvSpPr txBox="1">
            <a:spLocks noChangeArrowheads="1"/>
          </p:cNvSpPr>
          <p:nvPr/>
        </p:nvSpPr>
        <p:spPr bwMode="auto">
          <a:xfrm>
            <a:off x="0" y="3725485"/>
            <a:ext cx="9144000" cy="1963515"/>
          </a:xfrm>
          <a:prstGeom prst="rect">
            <a:avLst/>
          </a:prstGeom>
          <a:noFill/>
          <a:ln w="9525">
            <a:noFill/>
            <a:miter lim="800000"/>
            <a:headEnd/>
            <a:tailEnd/>
          </a:ln>
        </p:spPr>
        <p:txBody>
          <a:bodyPr wrap="square" anchor="ctr" anchorCtr="1">
            <a:noAutofit/>
          </a:bodyPr>
          <a:lstStyle/>
          <a:p>
            <a:pPr marL="225425" indent="-225425" algn="l" eaLnBrk="1" hangingPunct="1">
              <a:spcBef>
                <a:spcPts val="1800"/>
              </a:spcBef>
              <a:spcAft>
                <a:spcPts val="0"/>
              </a:spcAft>
              <a:buClr>
                <a:srgbClr val="012B74"/>
              </a:buClr>
              <a:buFont typeface="Wingdings 2" pitchFamily="18" charset="2"/>
              <a:buChar char=""/>
              <a:defRPr/>
            </a:pPr>
            <a:r>
              <a:rPr lang="en-US" sz="2200" dirty="0" smtClean="0">
                <a:solidFill>
                  <a:schemeClr val="bg2"/>
                </a:solidFill>
                <a:latin typeface="Arial" pitchFamily="34" charset="0"/>
                <a:cs typeface="Arial" pitchFamily="34" charset="0"/>
              </a:rPr>
              <a:t>Protocol </a:t>
            </a:r>
            <a:r>
              <a:rPr lang="en-US" sz="2200" dirty="0">
                <a:solidFill>
                  <a:schemeClr val="bg2"/>
                </a:solidFill>
                <a:latin typeface="Arial" pitchFamily="34" charset="0"/>
                <a:cs typeface="Arial" pitchFamily="34" charset="0"/>
              </a:rPr>
              <a:t>utilized in all patient mechanically intubated within </a:t>
            </a:r>
            <a:r>
              <a:rPr lang="en-US" sz="2200" dirty="0" smtClean="0">
                <a:solidFill>
                  <a:schemeClr val="bg2"/>
                </a:solidFill>
                <a:latin typeface="Arial" pitchFamily="34" charset="0"/>
                <a:cs typeface="Arial" pitchFamily="34" charset="0"/>
              </a:rPr>
              <a:t/>
            </a:r>
            <a:br>
              <a:rPr lang="en-US" sz="2200" dirty="0" smtClean="0">
                <a:solidFill>
                  <a:schemeClr val="bg2"/>
                </a:solidFill>
                <a:latin typeface="Arial" pitchFamily="34" charset="0"/>
                <a:cs typeface="Arial" pitchFamily="34" charset="0"/>
              </a:rPr>
            </a:br>
            <a:r>
              <a:rPr lang="en-US" sz="2200" dirty="0" smtClean="0">
                <a:solidFill>
                  <a:schemeClr val="bg2"/>
                </a:solidFill>
                <a:latin typeface="Arial" pitchFamily="34" charset="0"/>
                <a:cs typeface="Arial" pitchFamily="34" charset="0"/>
              </a:rPr>
              <a:t>the first </a:t>
            </a:r>
            <a:r>
              <a:rPr lang="en-US" sz="2200" dirty="0">
                <a:solidFill>
                  <a:schemeClr val="bg2"/>
                </a:solidFill>
                <a:latin typeface="Arial" pitchFamily="34" charset="0"/>
                <a:cs typeface="Arial" pitchFamily="34" charset="0"/>
              </a:rPr>
              <a:t>6 </a:t>
            </a:r>
            <a:r>
              <a:rPr lang="en-US" sz="2200" dirty="0" smtClean="0">
                <a:solidFill>
                  <a:schemeClr val="bg2"/>
                </a:solidFill>
                <a:latin typeface="Arial" pitchFamily="34" charset="0"/>
                <a:cs typeface="Arial" pitchFamily="34" charset="0"/>
              </a:rPr>
              <a:t>hours </a:t>
            </a:r>
            <a:r>
              <a:rPr lang="en-US" sz="2200" dirty="0">
                <a:solidFill>
                  <a:schemeClr val="bg2"/>
                </a:solidFill>
                <a:latin typeface="Arial" pitchFamily="34" charset="0"/>
                <a:cs typeface="Arial" pitchFamily="34" charset="0"/>
              </a:rPr>
              <a:t>after ICU admission</a:t>
            </a:r>
          </a:p>
          <a:p>
            <a:pPr marL="225425" indent="-225425" algn="l" eaLnBrk="1" hangingPunct="1">
              <a:spcBef>
                <a:spcPts val="1800"/>
              </a:spcBef>
              <a:spcAft>
                <a:spcPts val="0"/>
              </a:spcAft>
              <a:buClr>
                <a:srgbClr val="012B74"/>
              </a:buClr>
              <a:buFont typeface="Wingdings 2" pitchFamily="18" charset="2"/>
              <a:buChar char=""/>
              <a:defRPr/>
            </a:pPr>
            <a:r>
              <a:rPr lang="en-US" sz="2200" dirty="0" smtClean="0">
                <a:solidFill>
                  <a:schemeClr val="bg2"/>
                </a:solidFill>
                <a:latin typeface="Arial" pitchFamily="34" charset="0"/>
                <a:cs typeface="Arial" pitchFamily="34" charset="0"/>
              </a:rPr>
              <a:t>Focus </a:t>
            </a:r>
            <a:r>
              <a:rPr lang="en-US" sz="2200" dirty="0">
                <a:solidFill>
                  <a:schemeClr val="bg2"/>
                </a:solidFill>
                <a:latin typeface="Arial" pitchFamily="34" charset="0"/>
                <a:cs typeface="Arial" pitchFamily="34" charset="0"/>
              </a:rPr>
              <a:t>on those who remained mechanically ventilated </a:t>
            </a:r>
            <a:r>
              <a:rPr lang="en-US" sz="2200" dirty="0" smtClean="0">
                <a:solidFill>
                  <a:schemeClr val="bg2"/>
                </a:solidFill>
                <a:latin typeface="Arial" pitchFamily="34" charset="0"/>
                <a:cs typeface="Arial" pitchFamily="34" charset="0"/>
              </a:rPr>
              <a:t>&gt; 72 hours</a:t>
            </a:r>
            <a:endParaRPr lang="en-US" sz="2200" dirty="0">
              <a:solidFill>
                <a:schemeClr val="bg2"/>
              </a:solidFill>
              <a:latin typeface="Arial" pitchFamily="34" charset="0"/>
              <a:cs typeface="Arial" pitchFamily="34" charset="0"/>
            </a:endParaRPr>
          </a:p>
        </p:txBody>
      </p:sp>
      <p:grpSp>
        <p:nvGrpSpPr>
          <p:cNvPr id="5" name="Group 4"/>
          <p:cNvGrpSpPr/>
          <p:nvPr/>
        </p:nvGrpSpPr>
        <p:grpSpPr>
          <a:xfrm>
            <a:off x="949525" y="1062037"/>
            <a:ext cx="7529950" cy="2576788"/>
            <a:chOff x="152399" y="1192662"/>
            <a:chExt cx="7529950" cy="2576788"/>
          </a:xfrm>
        </p:grpSpPr>
        <p:sp>
          <p:nvSpPr>
            <p:cNvPr id="31747" name="Oval 3"/>
            <p:cNvSpPr>
              <a:spLocks noChangeArrowheads="1"/>
            </p:cNvSpPr>
            <p:nvPr/>
          </p:nvSpPr>
          <p:spPr bwMode="auto">
            <a:xfrm>
              <a:off x="152399" y="2052844"/>
              <a:ext cx="1920240" cy="914400"/>
            </a:xfrm>
            <a:prstGeom prst="ellipse">
              <a:avLst/>
            </a:prstGeom>
            <a:solidFill>
              <a:srgbClr val="CEE15D"/>
            </a:solidFill>
            <a:ln w="9525" algn="ctr">
              <a:noFill/>
              <a:round/>
              <a:headEnd/>
              <a:tailEnd/>
            </a:ln>
            <a:effectLst/>
          </p:spPr>
          <p:txBody>
            <a:bodyPr anchor="ctr" anchorCtr="0"/>
            <a:lstStyle/>
            <a:p>
              <a:r>
                <a:rPr lang="en-US" b="1" dirty="0">
                  <a:solidFill>
                    <a:srgbClr val="012B74"/>
                  </a:solidFill>
                  <a:latin typeface="Arial" pitchFamily="34" charset="0"/>
                  <a:cs typeface="Arial" pitchFamily="34" charset="0"/>
                </a:rPr>
                <a:t>18 </a:t>
              </a:r>
              <a:r>
                <a:rPr lang="en-US" b="1" dirty="0" smtClean="0">
                  <a:solidFill>
                    <a:srgbClr val="012B74"/>
                  </a:solidFill>
                  <a:latin typeface="Arial" pitchFamily="34" charset="0"/>
                  <a:cs typeface="Arial" pitchFamily="34" charset="0"/>
                </a:rPr>
                <a:t>sites</a:t>
              </a:r>
              <a:endParaRPr lang="en-US" b="1" dirty="0">
                <a:solidFill>
                  <a:srgbClr val="012B74"/>
                </a:solidFill>
                <a:latin typeface="Arial" pitchFamily="34" charset="0"/>
                <a:cs typeface="Arial" pitchFamily="34" charset="0"/>
              </a:endParaRPr>
            </a:p>
          </p:txBody>
        </p:sp>
        <p:sp>
          <p:nvSpPr>
            <p:cNvPr id="31749" name="Right Arrow 5"/>
            <p:cNvSpPr>
              <a:spLocks noChangeArrowheads="1"/>
            </p:cNvSpPr>
            <p:nvPr/>
          </p:nvSpPr>
          <p:spPr bwMode="auto">
            <a:xfrm rot="18841998">
              <a:off x="1657312" y="1740763"/>
              <a:ext cx="1219200" cy="228600"/>
            </a:xfrm>
            <a:prstGeom prst="rightArrow">
              <a:avLst>
                <a:gd name="adj1" fmla="val 50000"/>
                <a:gd name="adj2" fmla="val 50000"/>
              </a:avLst>
            </a:prstGeom>
            <a:solidFill>
              <a:srgbClr val="CEE15D"/>
            </a:solidFill>
            <a:ln w="9525" algn="ctr">
              <a:noFill/>
              <a:round/>
              <a:headEnd/>
              <a:tailEnd/>
            </a:ln>
            <a:effectLst/>
          </p:spPr>
          <p:txBody>
            <a:bodyPr/>
            <a:lstStyle/>
            <a:p>
              <a:endParaRPr lang="en-US">
                <a:solidFill>
                  <a:schemeClr val="bg2"/>
                </a:solidFill>
              </a:endParaRPr>
            </a:p>
          </p:txBody>
        </p:sp>
        <p:sp>
          <p:nvSpPr>
            <p:cNvPr id="31750" name="Right Arrow 7"/>
            <p:cNvSpPr>
              <a:spLocks noChangeArrowheads="1"/>
            </p:cNvSpPr>
            <p:nvPr/>
          </p:nvSpPr>
          <p:spPr bwMode="auto">
            <a:xfrm rot="2534893">
              <a:off x="1635106" y="3047275"/>
              <a:ext cx="1219200" cy="228600"/>
            </a:xfrm>
            <a:prstGeom prst="rightArrow">
              <a:avLst>
                <a:gd name="adj1" fmla="val 50000"/>
                <a:gd name="adj2" fmla="val 50000"/>
              </a:avLst>
            </a:prstGeom>
            <a:solidFill>
              <a:srgbClr val="CEE15D"/>
            </a:solidFill>
            <a:ln w="9525" algn="ctr">
              <a:noFill/>
              <a:round/>
              <a:headEnd/>
              <a:tailEnd/>
            </a:ln>
            <a:effectLst/>
          </p:spPr>
          <p:txBody>
            <a:bodyPr/>
            <a:lstStyle/>
            <a:p>
              <a:endParaRPr lang="en-US">
                <a:solidFill>
                  <a:schemeClr val="bg2"/>
                </a:solidFill>
              </a:endParaRPr>
            </a:p>
          </p:txBody>
        </p:sp>
        <p:sp>
          <p:nvSpPr>
            <p:cNvPr id="31752" name="TextBox 10"/>
            <p:cNvSpPr txBox="1">
              <a:spLocks noChangeArrowheads="1"/>
            </p:cNvSpPr>
            <p:nvPr/>
          </p:nvSpPr>
          <p:spPr bwMode="auto">
            <a:xfrm>
              <a:off x="2703000" y="1192662"/>
              <a:ext cx="1219200" cy="461963"/>
            </a:xfrm>
            <a:prstGeom prst="rect">
              <a:avLst/>
            </a:prstGeom>
            <a:noFill/>
            <a:ln w="9525">
              <a:noFill/>
              <a:miter lim="800000"/>
              <a:headEnd/>
              <a:tailEnd/>
            </a:ln>
          </p:spPr>
          <p:txBody>
            <a:bodyPr>
              <a:spAutoFit/>
            </a:bodyPr>
            <a:lstStyle/>
            <a:p>
              <a:pPr algn="l"/>
              <a:r>
                <a:rPr lang="en-US" dirty="0" smtClean="0">
                  <a:solidFill>
                    <a:srgbClr val="012B74"/>
                  </a:solidFill>
                  <a:latin typeface="Arial" pitchFamily="34" charset="0"/>
                  <a:cs typeface="Arial" pitchFamily="34" charset="0"/>
                </a:rPr>
                <a:t>Control</a:t>
              </a:r>
              <a:endParaRPr lang="en-US" dirty="0">
                <a:solidFill>
                  <a:srgbClr val="012B74"/>
                </a:solidFill>
                <a:latin typeface="Arial" pitchFamily="34" charset="0"/>
                <a:cs typeface="Arial" pitchFamily="34" charset="0"/>
              </a:endParaRPr>
            </a:p>
          </p:txBody>
        </p:sp>
        <p:sp>
          <p:nvSpPr>
            <p:cNvPr id="31753" name="TextBox 11"/>
            <p:cNvSpPr txBox="1">
              <a:spLocks noChangeArrowheads="1"/>
            </p:cNvSpPr>
            <p:nvPr/>
          </p:nvSpPr>
          <p:spPr bwMode="auto">
            <a:xfrm>
              <a:off x="2703000" y="3312250"/>
              <a:ext cx="2438400" cy="457200"/>
            </a:xfrm>
            <a:prstGeom prst="rect">
              <a:avLst/>
            </a:prstGeom>
            <a:noFill/>
            <a:ln w="9525">
              <a:noFill/>
              <a:miter lim="800000"/>
              <a:headEnd/>
              <a:tailEnd/>
            </a:ln>
          </p:spPr>
          <p:txBody>
            <a:bodyPr>
              <a:spAutoFit/>
            </a:bodyPr>
            <a:lstStyle/>
            <a:p>
              <a:pPr algn="l"/>
              <a:r>
                <a:rPr lang="en-US" dirty="0">
                  <a:solidFill>
                    <a:srgbClr val="012B74"/>
                  </a:solidFill>
                  <a:latin typeface="Arial" pitchFamily="34" charset="0"/>
                  <a:cs typeface="Arial" pitchFamily="34" charset="0"/>
                </a:rPr>
                <a:t>Intervention</a:t>
              </a:r>
            </a:p>
          </p:txBody>
        </p:sp>
        <p:grpSp>
          <p:nvGrpSpPr>
            <p:cNvPr id="2" name="Group 1"/>
            <p:cNvGrpSpPr/>
            <p:nvPr/>
          </p:nvGrpSpPr>
          <p:grpSpPr>
            <a:xfrm>
              <a:off x="2614038" y="1968707"/>
              <a:ext cx="5068311" cy="1082675"/>
              <a:chOff x="2614038" y="1961425"/>
              <a:chExt cx="5068311" cy="1082675"/>
            </a:xfrm>
          </p:grpSpPr>
          <p:cxnSp>
            <p:nvCxnSpPr>
              <p:cNvPr id="31751" name="Straight Connector 9"/>
              <p:cNvCxnSpPr>
                <a:cxnSpLocks noChangeShapeType="1"/>
              </p:cNvCxnSpPr>
              <p:nvPr/>
            </p:nvCxnSpPr>
            <p:spPr bwMode="auto">
              <a:xfrm>
                <a:off x="3276600" y="3028225"/>
                <a:ext cx="3581400" cy="15875"/>
              </a:xfrm>
              <a:prstGeom prst="line">
                <a:avLst/>
              </a:prstGeom>
              <a:noFill/>
              <a:ln w="57150" algn="ctr">
                <a:solidFill>
                  <a:srgbClr val="CEE15D"/>
                </a:solidFill>
                <a:round/>
                <a:headEnd/>
                <a:tailEnd/>
              </a:ln>
            </p:spPr>
          </p:cxnSp>
          <p:cxnSp>
            <p:nvCxnSpPr>
              <p:cNvPr id="31754" name="Straight Arrow Connector 13"/>
              <p:cNvCxnSpPr>
                <a:cxnSpLocks noChangeShapeType="1"/>
              </p:cNvCxnSpPr>
              <p:nvPr/>
            </p:nvCxnSpPr>
            <p:spPr bwMode="auto">
              <a:xfrm>
                <a:off x="3276600" y="2586900"/>
                <a:ext cx="0" cy="457200"/>
              </a:xfrm>
              <a:prstGeom prst="straightConnector1">
                <a:avLst/>
              </a:prstGeom>
              <a:noFill/>
              <a:ln w="57150" algn="ctr">
                <a:solidFill>
                  <a:srgbClr val="CEE15D"/>
                </a:solidFill>
                <a:round/>
                <a:headEnd/>
                <a:tailEnd type="arrow" w="med" len="med"/>
              </a:ln>
            </p:spPr>
          </p:cxnSp>
          <p:cxnSp>
            <p:nvCxnSpPr>
              <p:cNvPr id="31755" name="Straight Arrow Connector 16"/>
              <p:cNvCxnSpPr>
                <a:cxnSpLocks noChangeShapeType="1"/>
              </p:cNvCxnSpPr>
              <p:nvPr/>
            </p:nvCxnSpPr>
            <p:spPr bwMode="auto">
              <a:xfrm>
                <a:off x="6858000" y="2586900"/>
                <a:ext cx="0" cy="457200"/>
              </a:xfrm>
              <a:prstGeom prst="straightConnector1">
                <a:avLst/>
              </a:prstGeom>
              <a:noFill/>
              <a:ln w="57150" algn="ctr">
                <a:solidFill>
                  <a:srgbClr val="CEE15D"/>
                </a:solidFill>
                <a:round/>
                <a:headEnd/>
                <a:tailEnd type="arrow" w="med" len="med"/>
              </a:ln>
            </p:spPr>
          </p:cxnSp>
          <p:sp>
            <p:nvSpPr>
              <p:cNvPr id="31756" name="TextBox 17"/>
              <p:cNvSpPr txBox="1">
                <a:spLocks noChangeArrowheads="1"/>
              </p:cNvSpPr>
              <p:nvPr/>
            </p:nvSpPr>
            <p:spPr bwMode="auto">
              <a:xfrm>
                <a:off x="2614038" y="2234163"/>
                <a:ext cx="1331912" cy="400110"/>
              </a:xfrm>
              <a:prstGeom prst="rect">
                <a:avLst/>
              </a:prstGeom>
              <a:noFill/>
              <a:ln w="9525">
                <a:noFill/>
                <a:miter lim="800000"/>
                <a:headEnd/>
                <a:tailEnd/>
              </a:ln>
            </p:spPr>
            <p:txBody>
              <a:bodyPr wrap="square">
                <a:spAutoFit/>
              </a:bodyPr>
              <a:lstStyle/>
              <a:p>
                <a:r>
                  <a:rPr lang="en-US" sz="2000" dirty="0">
                    <a:solidFill>
                      <a:srgbClr val="000000"/>
                    </a:solidFill>
                    <a:latin typeface="Arial" pitchFamily="34" charset="0"/>
                    <a:cs typeface="Arial" pitchFamily="34" charset="0"/>
                  </a:rPr>
                  <a:t>Baseline</a:t>
                </a:r>
              </a:p>
            </p:txBody>
          </p:sp>
          <p:sp>
            <p:nvSpPr>
              <p:cNvPr id="31757" name="TextBox 18"/>
              <p:cNvSpPr txBox="1">
                <a:spLocks noChangeArrowheads="1"/>
              </p:cNvSpPr>
              <p:nvPr/>
            </p:nvSpPr>
            <p:spPr bwMode="auto">
              <a:xfrm>
                <a:off x="6061512" y="2234163"/>
                <a:ext cx="1620837" cy="400110"/>
              </a:xfrm>
              <a:prstGeom prst="rect">
                <a:avLst/>
              </a:prstGeom>
              <a:noFill/>
              <a:ln w="9525">
                <a:noFill/>
                <a:miter lim="800000"/>
                <a:headEnd/>
                <a:tailEnd/>
              </a:ln>
            </p:spPr>
            <p:txBody>
              <a:bodyPr wrap="square">
                <a:spAutoFit/>
              </a:bodyPr>
              <a:lstStyle/>
              <a:p>
                <a:r>
                  <a:rPr lang="en-US" sz="2000" dirty="0">
                    <a:solidFill>
                      <a:srgbClr val="000000"/>
                    </a:solidFill>
                    <a:latin typeface="Arial" pitchFamily="34" charset="0"/>
                    <a:cs typeface="Arial" pitchFamily="34" charset="0"/>
                  </a:rPr>
                  <a:t>Follow-up</a:t>
                </a:r>
              </a:p>
            </p:txBody>
          </p:sp>
          <p:sp>
            <p:nvSpPr>
              <p:cNvPr id="31759" name="Text Box 16"/>
              <p:cNvSpPr txBox="1">
                <a:spLocks noChangeArrowheads="1"/>
              </p:cNvSpPr>
              <p:nvPr/>
            </p:nvSpPr>
            <p:spPr bwMode="auto">
              <a:xfrm>
                <a:off x="3771900" y="1961425"/>
                <a:ext cx="2590800" cy="400110"/>
              </a:xfrm>
              <a:prstGeom prst="rect">
                <a:avLst/>
              </a:prstGeom>
              <a:noFill/>
              <a:ln w="9525">
                <a:noFill/>
                <a:miter lim="800000"/>
                <a:headEnd/>
                <a:tailEnd/>
              </a:ln>
            </p:spPr>
            <p:txBody>
              <a:bodyPr>
                <a:spAutoFit/>
              </a:bodyPr>
              <a:lstStyle/>
              <a:p>
                <a:pPr>
                  <a:spcBef>
                    <a:spcPct val="50000"/>
                  </a:spcBef>
                </a:pPr>
                <a:r>
                  <a:rPr lang="en-US" sz="2000" dirty="0">
                    <a:solidFill>
                      <a:srgbClr val="000000"/>
                    </a:solidFill>
                    <a:latin typeface="Arial" pitchFamily="34" charset="0"/>
                    <a:cs typeface="Arial" pitchFamily="34" charset="0"/>
                  </a:rPr>
                  <a:t>6-9 months later</a:t>
                </a:r>
              </a:p>
            </p:txBody>
          </p:sp>
        </p:grpSp>
      </p:gr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3" name="Group 49"/>
          <p:cNvGraphicFramePr>
            <a:graphicFrameLocks noGrp="1"/>
          </p:cNvGraphicFramePr>
          <p:nvPr>
            <p:extLst>
              <p:ext uri="{D42A27DB-BD31-4B8C-83A1-F6EECF244321}">
                <p14:modId xmlns="" xmlns:p14="http://schemas.microsoft.com/office/powerpoint/2010/main" val="1175924991"/>
              </p:ext>
            </p:extLst>
          </p:nvPr>
        </p:nvGraphicFramePr>
        <p:xfrm>
          <a:off x="182880" y="758562"/>
          <a:ext cx="8778240" cy="4791456"/>
        </p:xfrm>
        <a:graphic>
          <a:graphicData uri="http://schemas.openxmlformats.org/drawingml/2006/table">
            <a:tbl>
              <a:tblPr/>
              <a:tblGrid>
                <a:gridCol w="3779520"/>
                <a:gridCol w="4998720"/>
              </a:tblGrid>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Bedside Written Materials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Description</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EN initiation orders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Physician standardized order sheet for starting EN.</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384413">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Gastric feeding flow chart</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US" sz="1200" b="0" i="0" u="none" strike="noStrike" cap="none" normalizeH="0" baseline="0" dirty="0" smtClean="0">
                          <a:ln>
                            <a:noFill/>
                          </a:ln>
                          <a:solidFill>
                            <a:schemeClr val="bg2"/>
                          </a:solidFill>
                          <a:effectLst/>
                          <a:latin typeface="Arial" pitchFamily="34" charset="0"/>
                          <a:ea typeface="Calibri" pitchFamily="34" charset="0"/>
                          <a:cs typeface="Arial" pitchFamily="34" charset="0"/>
                        </a:rPr>
                        <a:t>Flow diagram illustrating the procedure for management of gastric residual volumes.</a:t>
                      </a: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384413">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Volume-based feeding schedule</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Table for determining goal rates of EN based on the 24 hour goal volume.</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Daily monitoring checklist</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Excel spreadsheet used to monitor the progress of EN.</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Materials to Increase Knowledge and Awareness</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526788">
                <a:tc>
                  <a:txBody>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Study information sheets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Information about the study rationale and guidelines for implementation of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  Three versions of the sheets were developed targeted at nurses, physicians, and patients’ family, respectively.</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52678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PowerPoint presentations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Information about the study rationale and how to implement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  A long (30-40 minute) and short (10-15 minute) version were available.</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384413">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Self-learning module</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Information about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 and case example to work through independently.</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Posters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A variety of posters were available to hang in the ICU during the study.</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Frequently Asked Questions (FAQ) document</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Document addresses common questions about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384413">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Electronic reminder messages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Animated reminder messages about key elements of the PEP </a:t>
                      </a:r>
                      <a:r>
                        <a:rPr kumimoji="0" lang="en-CA" sz="1200" b="0" i="0" u="none" strike="noStrike" cap="none" normalizeH="0" baseline="0" dirty="0" err="1" smtClean="0">
                          <a:ln>
                            <a:noFill/>
                          </a:ln>
                          <a:solidFill>
                            <a:schemeClr val="bg2"/>
                          </a:solidFill>
                          <a:effectLst/>
                          <a:latin typeface="Arial" pitchFamily="34" charset="0"/>
                          <a:ea typeface="MS Mincho" pitchFamily="49" charset="-128"/>
                          <a:cs typeface="Arial" pitchFamily="34" charset="0"/>
                        </a:rPr>
                        <a:t>uP</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protocol to be displayed on a monitor in the ICU.</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42038">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Monthly newsletters</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ts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Monthly circular with updates about the study.</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bl>
          </a:graphicData>
        </a:graphic>
      </p:graphicFrame>
      <p:sp>
        <p:nvSpPr>
          <p:cNvPr id="32813" name="TextBox 3"/>
          <p:cNvSpPr txBox="1">
            <a:spLocks noChangeArrowheads="1"/>
          </p:cNvSpPr>
          <p:nvPr/>
        </p:nvSpPr>
        <p:spPr bwMode="auto">
          <a:xfrm>
            <a:off x="0" y="169225"/>
            <a:ext cx="9144000" cy="540982"/>
          </a:xfrm>
          <a:prstGeom prst="rect">
            <a:avLst/>
          </a:prstGeom>
          <a:noFill/>
          <a:ln w="9525">
            <a:noFill/>
            <a:miter lim="800000"/>
            <a:headEnd/>
            <a:tailEnd/>
          </a:ln>
        </p:spPr>
        <p:txBody>
          <a:bodyPr wrap="square">
            <a:spAutoFit/>
          </a:bodyPr>
          <a:lstStyle/>
          <a:p>
            <a:pPr defTabSz="457200">
              <a:lnSpc>
                <a:spcPct val="85000"/>
              </a:lnSpc>
            </a:pPr>
            <a:r>
              <a:rPr lang="en-US" sz="3400" b="1" dirty="0">
                <a:solidFill>
                  <a:srgbClr val="012B74"/>
                </a:solidFill>
                <a:latin typeface="Calibri"/>
                <a:cs typeface="Calibri"/>
              </a:rPr>
              <a:t>Tools to Operationalize the PEP </a:t>
            </a:r>
            <a:r>
              <a:rPr lang="en-US" sz="3400" b="1" dirty="0" err="1">
                <a:solidFill>
                  <a:srgbClr val="012B74"/>
                </a:solidFill>
                <a:latin typeface="Calibri"/>
                <a:cs typeface="Calibri"/>
              </a:rPr>
              <a:t>uP</a:t>
            </a:r>
            <a:r>
              <a:rPr lang="en-US" sz="3400" b="1" dirty="0">
                <a:solidFill>
                  <a:srgbClr val="012B74"/>
                </a:solidFill>
                <a:latin typeface="Calibri"/>
                <a:cs typeface="Calibri"/>
              </a:rPr>
              <a:t> Protocol</a:t>
            </a:r>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172200"/>
            <a:ext cx="9144000" cy="609600"/>
          </a:xfrm>
        </p:spPr>
        <p:txBody>
          <a:bodyPr/>
          <a:lstStyle/>
          <a:p>
            <a:pPr>
              <a:lnSpc>
                <a:spcPct val="85000"/>
              </a:lnSpc>
            </a:pPr>
            <a:r>
              <a:rPr lang="en-US" altLang="zh-CN" sz="3800" dirty="0">
                <a:latin typeface="Calibri" pitchFamily="34" charset="0"/>
                <a:ea typeface="SimSun" pitchFamily="2" charset="-122"/>
                <a:cs typeface="Times New Roman" pitchFamily="18" charset="0"/>
              </a:rPr>
              <a:t>Analysis</a:t>
            </a:r>
            <a:endParaRPr lang="en-US" sz="3800" dirty="0">
              <a:latin typeface="Calibri" pitchFamily="34" charset="0"/>
              <a:ea typeface="SimSun" pitchFamily="2" charset="-122"/>
              <a:cs typeface="Times New Roman" pitchFamily="18" charset="0"/>
            </a:endParaRPr>
          </a:p>
        </p:txBody>
      </p:sp>
      <p:sp>
        <p:nvSpPr>
          <p:cNvPr id="33795" name="Content Placeholder 2"/>
          <p:cNvSpPr>
            <a:spLocks noGrp="1"/>
          </p:cNvSpPr>
          <p:nvPr>
            <p:ph idx="1"/>
          </p:nvPr>
        </p:nvSpPr>
        <p:spPr>
          <a:xfrm>
            <a:off x="0" y="673925"/>
            <a:ext cx="9144000" cy="4846320"/>
          </a:xfrm>
        </p:spPr>
        <p:txBody>
          <a:bodyPr anchor="ctr" anchorCtr="1"/>
          <a:lstStyle/>
          <a:p>
            <a:pPr marL="344488" indent="-344488" eaLnBrk="1" hangingPunct="1">
              <a:spcBef>
                <a:spcPts val="3000"/>
              </a:spcBef>
              <a:spcAft>
                <a:spcPts val="0"/>
              </a:spcAft>
              <a:buClr>
                <a:srgbClr val="012B74"/>
              </a:buClr>
              <a:buFont typeface="Wingdings 2" pitchFamily="18" charset="2"/>
              <a:buChar char=""/>
              <a:defRPr/>
            </a:pPr>
            <a:r>
              <a:rPr lang="en-US" altLang="zh-CN" sz="2800" kern="1200" dirty="0">
                <a:solidFill>
                  <a:schemeClr val="bg2"/>
                </a:solidFill>
                <a:latin typeface="Arial" pitchFamily="34" charset="0"/>
                <a:cs typeface="Arial" pitchFamily="34" charset="0"/>
              </a:rPr>
              <a:t>3 overall analyses: </a:t>
            </a:r>
          </a:p>
          <a:p>
            <a:pPr marL="747713" lvl="1" indent="-284163" eaLnBrk="1" hangingPunct="1">
              <a:spcBef>
                <a:spcPts val="3000"/>
              </a:spcBef>
              <a:spcAft>
                <a:spcPts val="0"/>
              </a:spcAft>
              <a:buClr>
                <a:srgbClr val="012B74"/>
              </a:buClr>
              <a:defRPr/>
            </a:pPr>
            <a:r>
              <a:rPr lang="en-US" altLang="zh-CN" sz="2400" dirty="0" smtClean="0">
                <a:solidFill>
                  <a:srgbClr val="000000"/>
                </a:solidFill>
                <a:latin typeface="Arial" pitchFamily="34" charset="0"/>
                <a:cs typeface="Arial" pitchFamily="34" charset="0"/>
              </a:rPr>
              <a:t>ITT* </a:t>
            </a:r>
            <a:r>
              <a:rPr lang="en-US" altLang="zh-CN" sz="2400" dirty="0">
                <a:solidFill>
                  <a:srgbClr val="000000"/>
                </a:solidFill>
                <a:latin typeface="Arial" pitchFamily="34" charset="0"/>
                <a:cs typeface="Arial" pitchFamily="34" charset="0"/>
              </a:rPr>
              <a:t>involving all patients (</a:t>
            </a:r>
            <a:r>
              <a:rPr lang="en-US" altLang="zh-CN" sz="2400" dirty="0" smtClean="0">
                <a:solidFill>
                  <a:srgbClr val="000000"/>
                </a:solidFill>
                <a:latin typeface="Arial" pitchFamily="34" charset="0"/>
                <a:cs typeface="Arial" pitchFamily="34" charset="0"/>
              </a:rPr>
              <a:t>n = 1,059</a:t>
            </a:r>
            <a:r>
              <a:rPr lang="en-US" altLang="zh-CN" sz="2400" dirty="0">
                <a:solidFill>
                  <a:srgbClr val="000000"/>
                </a:solidFill>
                <a:latin typeface="Arial" pitchFamily="34" charset="0"/>
                <a:cs typeface="Arial" pitchFamily="34" charset="0"/>
              </a:rPr>
              <a:t>)</a:t>
            </a:r>
          </a:p>
          <a:p>
            <a:pPr marL="747713" lvl="1" indent="-284163" eaLnBrk="1" hangingPunct="1">
              <a:spcBef>
                <a:spcPts val="3000"/>
              </a:spcBef>
              <a:spcAft>
                <a:spcPts val="0"/>
              </a:spcAft>
              <a:buClr>
                <a:srgbClr val="012B74"/>
              </a:buClr>
              <a:defRPr/>
            </a:pPr>
            <a:r>
              <a:rPr lang="en-US" altLang="zh-CN" sz="2400" dirty="0">
                <a:solidFill>
                  <a:srgbClr val="000000"/>
                </a:solidFill>
                <a:latin typeface="Arial" pitchFamily="34" charset="0"/>
                <a:cs typeface="Arial" pitchFamily="34" charset="0"/>
              </a:rPr>
              <a:t>Efficacy analysis involving only those that </a:t>
            </a:r>
            <a:r>
              <a:rPr lang="en-US" altLang="zh-CN" sz="2400" dirty="0" smtClean="0">
                <a:solidFill>
                  <a:srgbClr val="000000"/>
                </a:solidFill>
                <a:latin typeface="Arial" pitchFamily="34" charset="0"/>
                <a:cs typeface="Arial" pitchFamily="34" charset="0"/>
              </a:rPr>
              <a:t/>
            </a:r>
            <a:br>
              <a:rPr lang="en-US" altLang="zh-CN" sz="2400" dirty="0" smtClean="0">
                <a:solidFill>
                  <a:srgbClr val="000000"/>
                </a:solidFill>
                <a:latin typeface="Arial" pitchFamily="34" charset="0"/>
                <a:cs typeface="Arial" pitchFamily="34" charset="0"/>
              </a:rPr>
            </a:br>
            <a:r>
              <a:rPr lang="en-US" altLang="zh-CN" sz="2400" dirty="0" smtClean="0">
                <a:solidFill>
                  <a:srgbClr val="000000"/>
                </a:solidFill>
                <a:latin typeface="Arial" pitchFamily="34" charset="0"/>
                <a:cs typeface="Arial" pitchFamily="34" charset="0"/>
              </a:rPr>
              <a:t>remain </a:t>
            </a:r>
            <a:r>
              <a:rPr lang="en-US" altLang="zh-CN" sz="2400" dirty="0">
                <a:solidFill>
                  <a:srgbClr val="000000"/>
                </a:solidFill>
                <a:latin typeface="Arial" pitchFamily="34" charset="0"/>
                <a:cs typeface="Arial" pitchFamily="34" charset="0"/>
              </a:rPr>
              <a:t>mechanically ventilated for &gt; 72 hours </a:t>
            </a:r>
            <a:r>
              <a:rPr lang="en-US" altLang="zh-CN" sz="2400" dirty="0" smtClean="0">
                <a:solidFill>
                  <a:srgbClr val="000000"/>
                </a:solidFill>
                <a:latin typeface="Arial" pitchFamily="34" charset="0"/>
                <a:cs typeface="Arial" pitchFamily="34" charset="0"/>
              </a:rPr>
              <a:t/>
            </a:r>
            <a:br>
              <a:rPr lang="en-US" altLang="zh-CN" sz="2400" dirty="0" smtClean="0">
                <a:solidFill>
                  <a:srgbClr val="000000"/>
                </a:solidFill>
                <a:latin typeface="Arial" pitchFamily="34" charset="0"/>
                <a:cs typeface="Arial" pitchFamily="34" charset="0"/>
              </a:rPr>
            </a:br>
            <a:r>
              <a:rPr lang="en-US" altLang="zh-CN" sz="2400" dirty="0" smtClean="0">
                <a:solidFill>
                  <a:srgbClr val="000000"/>
                </a:solidFill>
                <a:latin typeface="Arial" pitchFamily="34" charset="0"/>
                <a:cs typeface="Arial" pitchFamily="34" charset="0"/>
              </a:rPr>
              <a:t>and </a:t>
            </a:r>
            <a:r>
              <a:rPr lang="en-US" altLang="zh-CN" sz="2400" dirty="0">
                <a:solidFill>
                  <a:srgbClr val="000000"/>
                </a:solidFill>
                <a:latin typeface="Arial" pitchFamily="34" charset="0"/>
                <a:cs typeface="Arial" pitchFamily="34" charset="0"/>
              </a:rPr>
              <a:t>receive </a:t>
            </a:r>
            <a:r>
              <a:rPr lang="en-US" altLang="zh-CN" sz="2400" dirty="0" smtClean="0">
                <a:solidFill>
                  <a:srgbClr val="000000"/>
                </a:solidFill>
                <a:latin typeface="Arial" pitchFamily="34" charset="0"/>
                <a:cs typeface="Arial" pitchFamily="34" charset="0"/>
              </a:rPr>
              <a:t>the </a:t>
            </a:r>
            <a:r>
              <a:rPr lang="en-US" altLang="zh-CN" sz="2400" dirty="0">
                <a:solidFill>
                  <a:srgbClr val="000000"/>
                </a:solidFill>
                <a:latin typeface="Arial" pitchFamily="34" charset="0"/>
                <a:cs typeface="Arial" pitchFamily="34" charset="0"/>
              </a:rPr>
              <a:t>PEP </a:t>
            </a:r>
            <a:r>
              <a:rPr lang="en-US" altLang="zh-CN" sz="2400" dirty="0" err="1">
                <a:solidFill>
                  <a:srgbClr val="000000"/>
                </a:solidFill>
                <a:latin typeface="Arial" pitchFamily="34" charset="0"/>
                <a:cs typeface="Arial" pitchFamily="34" charset="0"/>
              </a:rPr>
              <a:t>uP</a:t>
            </a:r>
            <a:r>
              <a:rPr lang="en-US" altLang="zh-CN" sz="2400" dirty="0">
                <a:solidFill>
                  <a:srgbClr val="000000"/>
                </a:solidFill>
                <a:latin typeface="Arial" pitchFamily="34" charset="0"/>
                <a:cs typeface="Arial" pitchFamily="34" charset="0"/>
              </a:rPr>
              <a:t> protocol (</a:t>
            </a:r>
            <a:r>
              <a:rPr lang="en-US" altLang="zh-CN" sz="2400" dirty="0" smtClean="0">
                <a:solidFill>
                  <a:srgbClr val="000000"/>
                </a:solidFill>
                <a:latin typeface="Arial" pitchFamily="34" charset="0"/>
                <a:cs typeface="Arial" pitchFamily="34" charset="0"/>
              </a:rPr>
              <a:t>n = 581)</a:t>
            </a:r>
            <a:endParaRPr lang="en-US" altLang="zh-CN" sz="2400" dirty="0">
              <a:solidFill>
                <a:srgbClr val="000000"/>
              </a:solidFill>
              <a:latin typeface="Arial" pitchFamily="34" charset="0"/>
              <a:cs typeface="Arial" pitchFamily="34" charset="0"/>
            </a:endParaRPr>
          </a:p>
          <a:p>
            <a:pPr marL="747713" lvl="1" indent="-284163" eaLnBrk="1" hangingPunct="1">
              <a:spcBef>
                <a:spcPts val="3000"/>
              </a:spcBef>
              <a:spcAft>
                <a:spcPts val="0"/>
              </a:spcAft>
              <a:buClr>
                <a:srgbClr val="012B74"/>
              </a:buClr>
              <a:defRPr/>
            </a:pPr>
            <a:r>
              <a:rPr lang="en-US" altLang="zh-CN" sz="2400" dirty="0">
                <a:solidFill>
                  <a:srgbClr val="000000"/>
                </a:solidFill>
                <a:latin typeface="Arial" pitchFamily="34" charset="0"/>
                <a:cs typeface="Arial" pitchFamily="34" charset="0"/>
              </a:rPr>
              <a:t>Those </a:t>
            </a:r>
            <a:r>
              <a:rPr lang="en-US" altLang="zh-CN" sz="2400" dirty="0" smtClean="0">
                <a:solidFill>
                  <a:srgbClr val="000000"/>
                </a:solidFill>
                <a:latin typeface="Arial" pitchFamily="34" charset="0"/>
                <a:cs typeface="Arial" pitchFamily="34" charset="0"/>
              </a:rPr>
              <a:t>initiated </a:t>
            </a:r>
            <a:r>
              <a:rPr lang="en-US" altLang="zh-CN" sz="2400" dirty="0">
                <a:solidFill>
                  <a:srgbClr val="000000"/>
                </a:solidFill>
                <a:latin typeface="Arial" pitchFamily="34" charset="0"/>
                <a:cs typeface="Arial" pitchFamily="34" charset="0"/>
              </a:rPr>
              <a:t>on volume-based </a:t>
            </a:r>
            <a:r>
              <a:rPr lang="en-US" altLang="zh-CN" sz="2400" dirty="0" smtClean="0">
                <a:solidFill>
                  <a:srgbClr val="000000"/>
                </a:solidFill>
                <a:latin typeface="Arial" pitchFamily="34" charset="0"/>
                <a:cs typeface="Arial" pitchFamily="34" charset="0"/>
              </a:rPr>
              <a:t>feeds</a:t>
            </a:r>
            <a:endParaRPr lang="en-US" altLang="zh-CN" sz="2400" dirty="0">
              <a:solidFill>
                <a:srgbClr val="000000"/>
              </a:solidFill>
              <a:latin typeface="Arial" pitchFamily="34" charset="0"/>
              <a:cs typeface="Arial" pitchFamily="34" charset="0"/>
            </a:endParaRPr>
          </a:p>
        </p:txBody>
      </p:sp>
      <p:sp>
        <p:nvSpPr>
          <p:cNvPr id="4" name="TextBox 5"/>
          <p:cNvSpPr txBox="1">
            <a:spLocks noChangeArrowheads="1"/>
          </p:cNvSpPr>
          <p:nvPr/>
        </p:nvSpPr>
        <p:spPr bwMode="auto">
          <a:xfrm>
            <a:off x="70264" y="5400300"/>
            <a:ext cx="5264725" cy="307777"/>
          </a:xfrm>
          <a:prstGeom prst="rect">
            <a:avLst/>
          </a:prstGeom>
          <a:noFill/>
          <a:ln w="9525">
            <a:noFill/>
            <a:miter lim="800000"/>
            <a:headEnd/>
            <a:tailEnd/>
          </a:ln>
        </p:spPr>
        <p:txBody>
          <a:bodyPr wrap="square">
            <a:spAutoFit/>
          </a:bodyPr>
          <a:lstStyle/>
          <a:p>
            <a:pPr algn="l"/>
            <a:r>
              <a:rPr lang="en-US" sz="1400" dirty="0">
                <a:solidFill>
                  <a:srgbClr val="000000"/>
                </a:solidFill>
                <a:latin typeface="Arial" pitchFamily="34" charset="0"/>
                <a:cs typeface="Arial" pitchFamily="34" charset="0"/>
              </a:rPr>
              <a:t>* ITT: intention to treat</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AutoShape 42"/>
          <p:cNvCxnSpPr>
            <a:cxnSpLocks noChangeShapeType="1"/>
          </p:cNvCxnSpPr>
          <p:nvPr/>
        </p:nvCxnSpPr>
        <p:spPr bwMode="auto">
          <a:xfrm rot="16200000" flipH="1">
            <a:off x="4327583" y="994134"/>
            <a:ext cx="274320" cy="0"/>
          </a:xfrm>
          <a:prstGeom prst="straightConnector1">
            <a:avLst/>
          </a:prstGeom>
          <a:solidFill>
            <a:srgbClr val="1AA4D5"/>
          </a:solidFill>
          <a:ln w="38100">
            <a:solidFill>
              <a:srgbClr val="1AA4D5"/>
            </a:solidFill>
            <a:round/>
            <a:headEnd/>
            <a:tailEnd type="triangle" w="med" len="med"/>
          </a:ln>
          <a:effectLst/>
        </p:spPr>
      </p:cxnSp>
      <p:sp>
        <p:nvSpPr>
          <p:cNvPr id="34818" name="Title 1"/>
          <p:cNvSpPr>
            <a:spLocks noGrp="1"/>
          </p:cNvSpPr>
          <p:nvPr>
            <p:ph type="title" idx="4294967295"/>
          </p:nvPr>
        </p:nvSpPr>
        <p:spPr>
          <a:xfrm>
            <a:off x="5120824" y="164274"/>
            <a:ext cx="4363513" cy="1588325"/>
          </a:xfrm>
        </p:spPr>
        <p:txBody>
          <a:bodyPr/>
          <a:lstStyle/>
          <a:p>
            <a:pPr>
              <a:lnSpc>
                <a:spcPct val="85000"/>
              </a:lnSpc>
            </a:pPr>
            <a:r>
              <a:rPr lang="en-US" altLang="zh-CN" sz="3400" dirty="0" smtClean="0">
                <a:latin typeface="Calibri" pitchFamily="34" charset="0"/>
                <a:ea typeface="SimSun" pitchFamily="2" charset="-122"/>
                <a:cs typeface="Times New Roman" pitchFamily="18" charset="0"/>
              </a:rPr>
              <a:t>Flow of Clusters </a:t>
            </a:r>
            <a:br>
              <a:rPr lang="en-US" altLang="zh-CN" sz="3400" dirty="0" smtClean="0">
                <a:latin typeface="Calibri" pitchFamily="34" charset="0"/>
                <a:ea typeface="SimSun" pitchFamily="2" charset="-122"/>
                <a:cs typeface="Times New Roman" pitchFamily="18" charset="0"/>
              </a:rPr>
            </a:br>
            <a:r>
              <a:rPr lang="en-US" altLang="zh-CN" sz="3400" dirty="0" smtClean="0">
                <a:latin typeface="Calibri" pitchFamily="34" charset="0"/>
                <a:ea typeface="SimSun" pitchFamily="2" charset="-122"/>
                <a:cs typeface="Times New Roman" pitchFamily="18" charset="0"/>
              </a:rPr>
              <a:t>(ICUs) and</a:t>
            </a:r>
            <a:r>
              <a:rPr lang="en-US" altLang="zh-CN" sz="3400" dirty="0">
                <a:latin typeface="Calibri" pitchFamily="34" charset="0"/>
                <a:ea typeface="SimSun" pitchFamily="2" charset="-122"/>
                <a:cs typeface="Times New Roman" pitchFamily="18" charset="0"/>
              </a:rPr>
              <a:t> </a:t>
            </a:r>
            <a:r>
              <a:rPr lang="en-US" altLang="zh-CN" sz="3400" dirty="0" smtClean="0">
                <a:latin typeface="Calibri" pitchFamily="34" charset="0"/>
                <a:ea typeface="SimSun" pitchFamily="2" charset="-122"/>
                <a:cs typeface="Times New Roman" pitchFamily="18" charset="0"/>
              </a:rPr>
              <a:t>Patients </a:t>
            </a:r>
            <a:br>
              <a:rPr lang="en-US" altLang="zh-CN" sz="3400" dirty="0" smtClean="0">
                <a:latin typeface="Calibri" pitchFamily="34" charset="0"/>
                <a:ea typeface="SimSun" pitchFamily="2" charset="-122"/>
                <a:cs typeface="Times New Roman" pitchFamily="18" charset="0"/>
              </a:rPr>
            </a:br>
            <a:r>
              <a:rPr lang="en-US" altLang="zh-CN" sz="3400" dirty="0" smtClean="0">
                <a:latin typeface="Calibri" pitchFamily="34" charset="0"/>
                <a:ea typeface="SimSun" pitchFamily="2" charset="-122"/>
                <a:cs typeface="Times New Roman" pitchFamily="18" charset="0"/>
              </a:rPr>
              <a:t>Through the Trial</a:t>
            </a:r>
            <a:endParaRPr lang="en-US" sz="3400" dirty="0" smtClean="0">
              <a:solidFill>
                <a:schemeClr val="bg2"/>
              </a:solidFill>
              <a:latin typeface="Calibri" pitchFamily="34" charset="0"/>
              <a:ea typeface="SimSun" pitchFamily="2" charset="-122"/>
              <a:cs typeface="Times New Roman" pitchFamily="18" charset="0"/>
            </a:endParaRPr>
          </a:p>
        </p:txBody>
      </p:sp>
      <p:sp>
        <p:nvSpPr>
          <p:cNvPr id="27" name="Rectangle 27"/>
          <p:cNvSpPr>
            <a:spLocks noChangeArrowheads="1"/>
          </p:cNvSpPr>
          <p:nvPr/>
        </p:nvSpPr>
        <p:spPr bwMode="auto">
          <a:xfrm>
            <a:off x="382976" y="288144"/>
            <a:ext cx="4846320" cy="548640"/>
          </a:xfrm>
          <a:prstGeom prst="rect">
            <a:avLst/>
          </a:prstGeom>
          <a:solidFill>
            <a:srgbClr val="1AA4D5"/>
          </a:solidFill>
          <a:ln w="19050">
            <a:solidFill>
              <a:srgbClr val="1AA4D5"/>
            </a:solidFill>
            <a:miter lim="800000"/>
            <a:headEnd/>
            <a:tailEnd/>
          </a:ln>
          <a:effectLst/>
          <a:scene3d>
            <a:camera prst="orthographicFront">
              <a:rot lat="0" lon="0" rev="0"/>
            </a:camera>
            <a:lightRig rig="chilly" dir="t">
              <a:rot lat="0" lon="0" rev="18480000"/>
            </a:lightRig>
          </a:scene3d>
          <a:sp3d prstMaterial="clear">
            <a:bevelT h="63500"/>
          </a:sp3d>
        </p:spPr>
        <p:txBody>
          <a:bodyPr lIns="91440" tIns="45720" rIns="91440" bIns="45720" anchor="ctr"/>
          <a:lstStyle/>
          <a:p>
            <a:pPr>
              <a:spcAft>
                <a:spcPts val="1000"/>
              </a:spcAft>
            </a:pPr>
            <a:r>
              <a:rPr lang="en-US" sz="1600" dirty="0">
                <a:solidFill>
                  <a:srgbClr val="000000"/>
                </a:solidFill>
                <a:latin typeface="Arial" pitchFamily="34" charset="0"/>
                <a:cs typeface="Arial" pitchFamily="34" charset="0"/>
              </a:rPr>
              <a:t>45 ICUs with </a:t>
            </a:r>
            <a:r>
              <a:rPr lang="en-US" sz="1600" dirty="0" smtClean="0">
                <a:solidFill>
                  <a:srgbClr val="000000"/>
                </a:solidFill>
                <a:latin typeface="Arial" pitchFamily="34" charset="0"/>
                <a:cs typeface="Arial" pitchFamily="34" charset="0"/>
              </a:rPr>
              <a:t>&lt; 50</a:t>
            </a:r>
            <a:r>
              <a:rPr lang="en-US" sz="1600" dirty="0">
                <a:solidFill>
                  <a:srgbClr val="000000"/>
                </a:solidFill>
                <a:latin typeface="Arial" pitchFamily="34" charset="0"/>
                <a:cs typeface="Arial" pitchFamily="34" charset="0"/>
              </a:rPr>
              <a:t>% nutritional intake in 2009 International Nutrition Survey assessed for eligibility</a:t>
            </a:r>
          </a:p>
        </p:txBody>
      </p:sp>
      <p:sp>
        <p:nvSpPr>
          <p:cNvPr id="28" name="Oval 28"/>
          <p:cNvSpPr>
            <a:spLocks noChangeArrowheads="1"/>
          </p:cNvSpPr>
          <p:nvPr/>
        </p:nvSpPr>
        <p:spPr bwMode="auto">
          <a:xfrm>
            <a:off x="3321743" y="1134431"/>
            <a:ext cx="2286000" cy="569626"/>
          </a:xfrm>
          <a:prstGeom prst="ellipse">
            <a:avLst/>
          </a:prstGeom>
          <a:solidFill>
            <a:srgbClr val="1AA4D5"/>
          </a:solidFill>
          <a:ln w="9525">
            <a:solidFill>
              <a:srgbClr val="1AA4D5"/>
            </a:solidFill>
            <a:round/>
            <a:headEnd/>
            <a:tailEnd/>
          </a:ln>
          <a:effectLst/>
          <a:scene3d>
            <a:camera prst="orthographicFront">
              <a:rot lat="0" lon="0" rev="0"/>
            </a:camera>
            <a:lightRig rig="chilly" dir="t">
              <a:rot lat="0" lon="0" rev="18480000"/>
            </a:lightRig>
          </a:scene3d>
          <a:sp3d prstMaterial="clear">
            <a:bevelT h="63500"/>
          </a:sp3d>
        </p:spPr>
        <p:txBody>
          <a:bodyPr lIns="91440" tIns="45720" rIns="91440" bIns="45720" anchor="ctr"/>
          <a:lstStyle/>
          <a:p>
            <a:pPr>
              <a:spcAft>
                <a:spcPts val="1000"/>
              </a:spcAft>
            </a:pPr>
            <a:r>
              <a:rPr lang="en-US" sz="1600" dirty="0" smtClean="0">
                <a:solidFill>
                  <a:srgbClr val="000000"/>
                </a:solidFill>
                <a:latin typeface="Arial" pitchFamily="34" charset="0"/>
                <a:cs typeface="Arial" pitchFamily="34" charset="0"/>
              </a:rPr>
              <a:t>18 </a:t>
            </a:r>
            <a:r>
              <a:rPr lang="en-US" sz="1600" dirty="0">
                <a:solidFill>
                  <a:srgbClr val="000000"/>
                </a:solidFill>
                <a:latin typeface="Arial" pitchFamily="34" charset="0"/>
                <a:cs typeface="Arial" pitchFamily="34" charset="0"/>
              </a:rPr>
              <a:t>Randomized </a:t>
            </a:r>
          </a:p>
        </p:txBody>
      </p:sp>
      <p:sp>
        <p:nvSpPr>
          <p:cNvPr id="29" name="Rectangle 29"/>
          <p:cNvSpPr>
            <a:spLocks noChangeArrowheads="1"/>
          </p:cNvSpPr>
          <p:nvPr/>
        </p:nvSpPr>
        <p:spPr bwMode="auto">
          <a:xfrm>
            <a:off x="382976" y="2018089"/>
            <a:ext cx="3108960" cy="320040"/>
          </a:xfrm>
          <a:prstGeom prst="rect">
            <a:avLst/>
          </a:prstGeom>
          <a:solidFill>
            <a:srgbClr val="1AA4D5"/>
          </a:solidFill>
          <a:ln w="9525">
            <a:solidFill>
              <a:srgbClr val="1AA4D5"/>
            </a:solidFill>
            <a:miter lim="800000"/>
            <a:headEnd/>
            <a:tailEnd/>
          </a:ln>
          <a:effectLst/>
          <a:scene3d>
            <a:camera prst="orthographicFront">
              <a:rot lat="0" lon="0" rev="0"/>
            </a:camera>
            <a:lightRig rig="chilly" dir="t">
              <a:rot lat="0" lon="0" rev="18480000"/>
            </a:lightRig>
          </a:scene3d>
          <a:sp3d prstMaterial="clear">
            <a:bevelT h="63500"/>
          </a:sp3d>
        </p:spPr>
        <p:txBody>
          <a:bodyPr lIns="91440" tIns="45720" rIns="91440" bIns="45720" anchor="ctr"/>
          <a:lstStyle/>
          <a:p>
            <a:pPr>
              <a:spcAft>
                <a:spcPts val="1000"/>
              </a:spcAft>
            </a:pPr>
            <a:r>
              <a:rPr lang="en-US" sz="1600" dirty="0" smtClean="0">
                <a:solidFill>
                  <a:srgbClr val="000000"/>
                </a:solidFill>
                <a:latin typeface="Arial" pitchFamily="34" charset="0"/>
                <a:cs typeface="Arial" pitchFamily="34" charset="0"/>
              </a:rPr>
              <a:t>9 </a:t>
            </a:r>
            <a:r>
              <a:rPr lang="en-US" sz="1600" dirty="0">
                <a:solidFill>
                  <a:srgbClr val="000000"/>
                </a:solidFill>
                <a:latin typeface="Arial" pitchFamily="34" charset="0"/>
                <a:cs typeface="Arial" pitchFamily="34" charset="0"/>
              </a:rPr>
              <a:t>assigned to intervention group</a:t>
            </a:r>
          </a:p>
        </p:txBody>
      </p:sp>
      <p:sp>
        <p:nvSpPr>
          <p:cNvPr id="30" name="Rectangle 30"/>
          <p:cNvSpPr>
            <a:spLocks noChangeArrowheads="1"/>
          </p:cNvSpPr>
          <p:nvPr/>
        </p:nvSpPr>
        <p:spPr bwMode="auto">
          <a:xfrm>
            <a:off x="5714851" y="2018089"/>
            <a:ext cx="3063240" cy="320040"/>
          </a:xfrm>
          <a:prstGeom prst="rect">
            <a:avLst/>
          </a:prstGeom>
          <a:solidFill>
            <a:srgbClr val="1AA4D5"/>
          </a:solidFill>
          <a:ln w="9525">
            <a:solidFill>
              <a:srgbClr val="1AA4D5"/>
            </a:solidFill>
            <a:miter lim="800000"/>
            <a:headEnd/>
            <a:tailEnd/>
          </a:ln>
          <a:effectLst/>
          <a:scene3d>
            <a:camera prst="orthographicFront">
              <a:rot lat="0" lon="0" rev="0"/>
            </a:camera>
            <a:lightRig rig="chilly" dir="t">
              <a:rot lat="0" lon="0" rev="18480000"/>
            </a:lightRig>
          </a:scene3d>
          <a:sp3d prstMaterial="clear">
            <a:bevelT h="63500"/>
          </a:sp3d>
        </p:spPr>
        <p:txBody>
          <a:bodyPr lIns="91440" tIns="45720" rIns="91440" bIns="45720" anchor="ctr"/>
          <a:lstStyle/>
          <a:p>
            <a:pPr>
              <a:spcAft>
                <a:spcPts val="1000"/>
              </a:spcAft>
            </a:pPr>
            <a:r>
              <a:rPr lang="en-US" sz="1600" dirty="0" smtClean="0">
                <a:solidFill>
                  <a:srgbClr val="000000"/>
                </a:solidFill>
                <a:latin typeface="Arial" pitchFamily="34" charset="0"/>
                <a:cs typeface="Arial" pitchFamily="34" charset="0"/>
              </a:rPr>
              <a:t>9 </a:t>
            </a:r>
            <a:r>
              <a:rPr lang="en-US" sz="1600" dirty="0">
                <a:solidFill>
                  <a:srgbClr val="000000"/>
                </a:solidFill>
                <a:latin typeface="Arial" pitchFamily="34" charset="0"/>
                <a:cs typeface="Arial" pitchFamily="34" charset="0"/>
              </a:rPr>
              <a:t>assigned to control group</a:t>
            </a:r>
          </a:p>
        </p:txBody>
      </p:sp>
      <p:sp>
        <p:nvSpPr>
          <p:cNvPr id="31" name="Rectangle 31"/>
          <p:cNvSpPr>
            <a:spLocks noChangeArrowheads="1"/>
          </p:cNvSpPr>
          <p:nvPr/>
        </p:nvSpPr>
        <p:spPr bwMode="auto">
          <a:xfrm>
            <a:off x="382976" y="2550146"/>
            <a:ext cx="3063240" cy="822960"/>
          </a:xfrm>
          <a:prstGeom prst="rect">
            <a:avLst/>
          </a:prstGeom>
          <a:solidFill>
            <a:srgbClr val="1AA4D5"/>
          </a:solidFill>
          <a:ln w="9525">
            <a:solidFill>
              <a:srgbClr val="1AA4D5"/>
            </a:solidFill>
            <a:miter lim="800000"/>
            <a:headEnd/>
            <a:tailEnd/>
          </a:ln>
          <a:effectLst/>
          <a:scene3d>
            <a:camera prst="orthographicFront">
              <a:rot lat="0" lon="0" rev="0"/>
            </a:camera>
            <a:lightRig rig="chilly" dir="t">
              <a:rot lat="0" lon="0" rev="18480000"/>
            </a:lightRig>
          </a:scene3d>
          <a:sp3d prstMaterial="clear">
            <a:bevelT h="63500"/>
          </a:sp3d>
        </p:spPr>
        <p:txBody>
          <a:bodyPr lIns="91440" tIns="45720" rIns="91440" bIns="45720" anchor="ctr"/>
          <a:lstStyle/>
          <a:p>
            <a:pPr marL="0" lvl="1">
              <a:spcAft>
                <a:spcPts val="1000"/>
              </a:spcAft>
            </a:pPr>
            <a:r>
              <a:rPr lang="en-US" sz="1600" dirty="0">
                <a:solidFill>
                  <a:srgbClr val="000000"/>
                </a:solidFill>
                <a:latin typeface="Arial" pitchFamily="34" charset="0"/>
                <a:cs typeface="Arial" pitchFamily="34" charset="0"/>
              </a:rPr>
              <a:t>522 patients met eligibility requirements and were enrolled </a:t>
            </a:r>
            <a:r>
              <a:rPr lang="en-US" sz="1600" dirty="0" smtClean="0">
                <a:solidFill>
                  <a:srgbClr val="000000"/>
                </a:solidFill>
                <a:latin typeface="Arial" pitchFamily="34" charset="0"/>
                <a:cs typeface="Arial" pitchFamily="34" charset="0"/>
              </a:rPr>
              <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and </a:t>
            </a:r>
            <a:r>
              <a:rPr lang="en-US" sz="1600" dirty="0">
                <a:solidFill>
                  <a:srgbClr val="000000"/>
                </a:solidFill>
                <a:latin typeface="Arial" pitchFamily="34" charset="0"/>
                <a:cs typeface="Arial" pitchFamily="34" charset="0"/>
              </a:rPr>
              <a:t>included in ITT analysis. </a:t>
            </a:r>
          </a:p>
        </p:txBody>
      </p:sp>
      <p:sp>
        <p:nvSpPr>
          <p:cNvPr id="32" name="Rectangle 32"/>
          <p:cNvSpPr>
            <a:spLocks noChangeArrowheads="1"/>
          </p:cNvSpPr>
          <p:nvPr/>
        </p:nvSpPr>
        <p:spPr bwMode="auto">
          <a:xfrm>
            <a:off x="5714851" y="2550146"/>
            <a:ext cx="3063240" cy="822960"/>
          </a:xfrm>
          <a:prstGeom prst="rect">
            <a:avLst/>
          </a:prstGeom>
          <a:solidFill>
            <a:srgbClr val="1AA4D5"/>
          </a:solidFill>
          <a:ln w="9525">
            <a:solidFill>
              <a:srgbClr val="1AA4D5"/>
            </a:solidFill>
            <a:miter lim="800000"/>
            <a:headEnd/>
            <a:tailEnd/>
          </a:ln>
          <a:effectLst/>
          <a:scene3d>
            <a:camera prst="orthographicFront">
              <a:rot lat="0" lon="0" rev="0"/>
            </a:camera>
            <a:lightRig rig="chilly" dir="t">
              <a:rot lat="0" lon="0" rev="18480000"/>
            </a:lightRig>
          </a:scene3d>
          <a:sp3d prstMaterial="clear">
            <a:bevelT h="63500"/>
          </a:sp3d>
        </p:spPr>
        <p:txBody>
          <a:bodyPr lIns="91440" tIns="45720" rIns="91440" bIns="45720" anchor="ctr"/>
          <a:lstStyle/>
          <a:p>
            <a:pPr marL="0" lvl="1">
              <a:spcAft>
                <a:spcPts val="1000"/>
              </a:spcAft>
            </a:pPr>
            <a:r>
              <a:rPr lang="en-US" sz="1600" dirty="0">
                <a:solidFill>
                  <a:srgbClr val="000000"/>
                </a:solidFill>
                <a:latin typeface="Arial" pitchFamily="34" charset="0"/>
                <a:cs typeface="Arial" pitchFamily="34" charset="0"/>
              </a:rPr>
              <a:t>537 patients met eligibility requirements and were enrolled and included in ITT analysis. </a:t>
            </a:r>
          </a:p>
        </p:txBody>
      </p:sp>
      <p:sp>
        <p:nvSpPr>
          <p:cNvPr id="37" name="Rectangle 37"/>
          <p:cNvSpPr>
            <a:spLocks noChangeArrowheads="1"/>
          </p:cNvSpPr>
          <p:nvPr/>
        </p:nvSpPr>
        <p:spPr bwMode="auto">
          <a:xfrm>
            <a:off x="4891891" y="4681936"/>
            <a:ext cx="3886200" cy="320040"/>
          </a:xfrm>
          <a:prstGeom prst="rect">
            <a:avLst/>
          </a:prstGeom>
          <a:solidFill>
            <a:srgbClr val="1AA4D5"/>
          </a:solidFill>
          <a:ln w="9525">
            <a:solidFill>
              <a:srgbClr val="1AA4D5"/>
            </a:solidFill>
            <a:miter lim="800000"/>
            <a:headEnd/>
            <a:tailEnd/>
          </a:ln>
          <a:effectLst/>
          <a:scene3d>
            <a:camera prst="orthographicFront">
              <a:rot lat="0" lon="0" rev="0"/>
            </a:camera>
            <a:lightRig rig="chilly" dir="t">
              <a:rot lat="0" lon="0" rev="18480000"/>
            </a:lightRig>
          </a:scene3d>
          <a:sp3d prstMaterial="clear">
            <a:bevelT h="63500"/>
          </a:sp3d>
        </p:spPr>
        <p:txBody>
          <a:bodyPr lIns="91440" tIns="45720" rIns="91440" bIns="45720" anchor="ctr"/>
          <a:lstStyle/>
          <a:p>
            <a:pPr marL="0" lvl="1">
              <a:spcAft>
                <a:spcPts val="1000"/>
              </a:spcAft>
            </a:pPr>
            <a:r>
              <a:rPr lang="en-US" sz="1600" dirty="0">
                <a:solidFill>
                  <a:srgbClr val="000000"/>
                </a:solidFill>
                <a:latin typeface="Arial" pitchFamily="34" charset="0"/>
                <a:cs typeface="Arial" pitchFamily="34" charset="0"/>
              </a:rPr>
              <a:t>306 patients included in efficacy analysis </a:t>
            </a:r>
          </a:p>
        </p:txBody>
      </p:sp>
      <p:sp>
        <p:nvSpPr>
          <p:cNvPr id="38" name="Rectangle 38"/>
          <p:cNvSpPr>
            <a:spLocks noChangeArrowheads="1"/>
          </p:cNvSpPr>
          <p:nvPr/>
        </p:nvSpPr>
        <p:spPr bwMode="auto">
          <a:xfrm>
            <a:off x="6553200" y="3501372"/>
            <a:ext cx="2224891" cy="914400"/>
          </a:xfrm>
          <a:prstGeom prst="rect">
            <a:avLst/>
          </a:prstGeom>
          <a:solidFill>
            <a:srgbClr val="1AA4D5"/>
          </a:solidFill>
          <a:ln w="9525">
            <a:solidFill>
              <a:srgbClr val="1AA4D5"/>
            </a:solidFill>
            <a:miter lim="800000"/>
            <a:headEnd/>
            <a:tailEnd/>
          </a:ln>
          <a:effectLst/>
          <a:scene3d>
            <a:camera prst="orthographicFront">
              <a:rot lat="0" lon="0" rev="0"/>
            </a:camera>
            <a:lightRig rig="chilly" dir="t">
              <a:rot lat="0" lon="0" rev="18480000"/>
            </a:lightRig>
          </a:scene3d>
          <a:sp3d prstMaterial="clear">
            <a:bevelT h="63500"/>
          </a:sp3d>
        </p:spPr>
        <p:txBody>
          <a:bodyPr lIns="91440" tIns="45720" rIns="91440" bIns="45720" anchor="ctr"/>
          <a:lstStyle/>
          <a:p>
            <a:pPr>
              <a:spcBef>
                <a:spcPts val="600"/>
              </a:spcBef>
              <a:spcAft>
                <a:spcPts val="0"/>
              </a:spcAft>
            </a:pPr>
            <a:r>
              <a:rPr lang="en-US" sz="1600" dirty="0">
                <a:solidFill>
                  <a:srgbClr val="000000"/>
                </a:solidFill>
                <a:latin typeface="Arial" pitchFamily="34" charset="0"/>
                <a:cs typeface="Arial" pitchFamily="34" charset="0"/>
              </a:rPr>
              <a:t>230 on MV </a:t>
            </a:r>
            <a:r>
              <a:rPr lang="en-US" sz="1600" dirty="0" smtClean="0">
                <a:solidFill>
                  <a:srgbClr val="000000"/>
                </a:solidFill>
                <a:latin typeface="Arial" pitchFamily="34" charset="0"/>
                <a:cs typeface="Arial" pitchFamily="34" charset="0"/>
              </a:rPr>
              <a:t>≤ 72 </a:t>
            </a:r>
            <a:r>
              <a:rPr lang="en-US" sz="1600" dirty="0">
                <a:solidFill>
                  <a:srgbClr val="000000"/>
                </a:solidFill>
                <a:latin typeface="Arial" pitchFamily="34" charset="0"/>
                <a:cs typeface="Arial" pitchFamily="34" charset="0"/>
              </a:rPr>
              <a:t>hours </a:t>
            </a:r>
          </a:p>
          <a:p>
            <a:pPr>
              <a:spcBef>
                <a:spcPts val="600"/>
              </a:spcBef>
              <a:spcAft>
                <a:spcPts val="0"/>
              </a:spcAft>
            </a:pPr>
            <a:r>
              <a:rPr lang="en-US" sz="1600" dirty="0">
                <a:solidFill>
                  <a:srgbClr val="000000"/>
                </a:solidFill>
                <a:latin typeface="Arial" pitchFamily="34" charset="0"/>
                <a:cs typeface="Arial" pitchFamily="34" charset="0"/>
              </a:rPr>
              <a:t>1 </a:t>
            </a:r>
            <a:r>
              <a:rPr lang="en-US" sz="1600" dirty="0" smtClean="0">
                <a:solidFill>
                  <a:srgbClr val="000000"/>
                </a:solidFill>
                <a:latin typeface="Arial" pitchFamily="34" charset="0"/>
                <a:cs typeface="Arial" pitchFamily="34" charset="0"/>
              </a:rPr>
              <a:t>received </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the </a:t>
            </a:r>
            <a:r>
              <a:rPr lang="en-US" sz="1600" dirty="0">
                <a:solidFill>
                  <a:srgbClr val="000000"/>
                </a:solidFill>
                <a:latin typeface="Arial" pitchFamily="34" charset="0"/>
                <a:cs typeface="Arial" pitchFamily="34" charset="0"/>
              </a:rPr>
              <a:t>PEP </a:t>
            </a:r>
            <a:r>
              <a:rPr lang="en-US" sz="1600" dirty="0" err="1">
                <a:solidFill>
                  <a:srgbClr val="000000"/>
                </a:solidFill>
                <a:latin typeface="Arial" pitchFamily="34" charset="0"/>
                <a:cs typeface="Arial" pitchFamily="34" charset="0"/>
              </a:rPr>
              <a:t>uP</a:t>
            </a:r>
            <a:r>
              <a:rPr lang="en-US" sz="1600" dirty="0">
                <a:solidFill>
                  <a:srgbClr val="000000"/>
                </a:solidFill>
                <a:latin typeface="Arial" pitchFamily="34" charset="0"/>
                <a:cs typeface="Arial" pitchFamily="34" charset="0"/>
              </a:rPr>
              <a:t> protocol  </a:t>
            </a:r>
          </a:p>
        </p:txBody>
      </p:sp>
      <p:sp>
        <p:nvSpPr>
          <p:cNvPr id="39" name="Rectangle 39"/>
          <p:cNvSpPr>
            <a:spLocks noChangeArrowheads="1"/>
          </p:cNvSpPr>
          <p:nvPr/>
        </p:nvSpPr>
        <p:spPr bwMode="auto">
          <a:xfrm>
            <a:off x="382976" y="3566246"/>
            <a:ext cx="2207824" cy="91440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lIns="91440" tIns="45720" rIns="91440" bIns="45720" anchor="ctr"/>
          <a:lstStyle/>
          <a:p>
            <a:pPr>
              <a:spcBef>
                <a:spcPts val="600"/>
              </a:spcBef>
              <a:spcAft>
                <a:spcPts val="0"/>
              </a:spcAft>
            </a:pPr>
            <a:r>
              <a:rPr lang="en-US" sz="1600" dirty="0">
                <a:solidFill>
                  <a:srgbClr val="000000"/>
                </a:solidFill>
                <a:latin typeface="Arial" pitchFamily="34" charset="0"/>
                <a:cs typeface="Arial" pitchFamily="34" charset="0"/>
              </a:rPr>
              <a:t>197 on MV </a:t>
            </a:r>
            <a:r>
              <a:rPr lang="en-US" sz="1600" dirty="0" smtClean="0">
                <a:solidFill>
                  <a:srgbClr val="000000"/>
                </a:solidFill>
                <a:latin typeface="Arial" pitchFamily="34" charset="0"/>
                <a:cs typeface="Arial" pitchFamily="34" charset="0"/>
              </a:rPr>
              <a:t>≤ 72 </a:t>
            </a:r>
            <a:r>
              <a:rPr lang="en-US" sz="1600" dirty="0">
                <a:solidFill>
                  <a:srgbClr val="000000"/>
                </a:solidFill>
                <a:latin typeface="Arial" pitchFamily="34" charset="0"/>
                <a:cs typeface="Arial" pitchFamily="34" charset="0"/>
              </a:rPr>
              <a:t>hours </a:t>
            </a:r>
          </a:p>
          <a:p>
            <a:pPr>
              <a:spcBef>
                <a:spcPts val="600"/>
              </a:spcBef>
              <a:spcAft>
                <a:spcPts val="0"/>
              </a:spcAft>
            </a:pPr>
            <a:r>
              <a:rPr lang="en-US" sz="1600" dirty="0">
                <a:solidFill>
                  <a:srgbClr val="000000"/>
                </a:solidFill>
                <a:latin typeface="Arial" pitchFamily="34" charset="0"/>
                <a:cs typeface="Arial" pitchFamily="34" charset="0"/>
              </a:rPr>
              <a:t>55 did not receive </a:t>
            </a:r>
            <a:r>
              <a:rPr lang="en-US" sz="1600" dirty="0" smtClean="0">
                <a:solidFill>
                  <a:srgbClr val="000000"/>
                </a:solidFill>
                <a:latin typeface="Arial" pitchFamily="34" charset="0"/>
                <a:cs typeface="Arial" pitchFamily="34" charset="0"/>
              </a:rPr>
              <a:t/>
            </a:r>
            <a:br>
              <a:rPr lang="en-US" sz="1600" dirty="0" smtClean="0">
                <a:solidFill>
                  <a:srgbClr val="000000"/>
                </a:solidFill>
                <a:latin typeface="Arial" pitchFamily="34" charset="0"/>
                <a:cs typeface="Arial" pitchFamily="34" charset="0"/>
              </a:rPr>
            </a:br>
            <a:r>
              <a:rPr lang="en-US" sz="1600" dirty="0" smtClean="0">
                <a:solidFill>
                  <a:srgbClr val="000000"/>
                </a:solidFill>
                <a:latin typeface="Arial" pitchFamily="34" charset="0"/>
                <a:cs typeface="Arial" pitchFamily="34" charset="0"/>
              </a:rPr>
              <a:t>the </a:t>
            </a:r>
            <a:r>
              <a:rPr lang="en-US" sz="1600" dirty="0">
                <a:solidFill>
                  <a:srgbClr val="000000"/>
                </a:solidFill>
                <a:latin typeface="Arial" pitchFamily="34" charset="0"/>
                <a:cs typeface="Arial" pitchFamily="34" charset="0"/>
              </a:rPr>
              <a:t>PEP </a:t>
            </a:r>
            <a:r>
              <a:rPr lang="en-US" sz="1600" dirty="0" err="1">
                <a:solidFill>
                  <a:srgbClr val="000000"/>
                </a:solidFill>
                <a:latin typeface="Arial" pitchFamily="34" charset="0"/>
                <a:cs typeface="Arial" pitchFamily="34" charset="0"/>
              </a:rPr>
              <a:t>uP</a:t>
            </a:r>
            <a:r>
              <a:rPr lang="en-US" sz="1600" dirty="0">
                <a:solidFill>
                  <a:srgbClr val="000000"/>
                </a:solidFill>
                <a:latin typeface="Arial" pitchFamily="34" charset="0"/>
                <a:cs typeface="Arial" pitchFamily="34" charset="0"/>
              </a:rPr>
              <a:t> protocol  </a:t>
            </a:r>
          </a:p>
        </p:txBody>
      </p:sp>
      <p:sp>
        <p:nvSpPr>
          <p:cNvPr id="40" name="Rectangle 40"/>
          <p:cNvSpPr>
            <a:spLocks noChangeArrowheads="1"/>
          </p:cNvSpPr>
          <p:nvPr/>
        </p:nvSpPr>
        <p:spPr bwMode="auto">
          <a:xfrm>
            <a:off x="382976" y="4681936"/>
            <a:ext cx="3840480" cy="320040"/>
          </a:xfrm>
          <a:prstGeom prst="rect">
            <a:avLst/>
          </a:prstGeom>
          <a:solidFill>
            <a:srgbClr val="1AA4D5"/>
          </a:solidFill>
          <a:ln w="9525">
            <a:solidFill>
              <a:srgbClr val="1AA4D5"/>
            </a:solidFill>
            <a:miter lim="800000"/>
            <a:headEnd/>
            <a:tailEnd/>
          </a:ln>
          <a:effectLst/>
          <a:scene3d>
            <a:camera prst="orthographicFront">
              <a:rot lat="0" lon="0" rev="0"/>
            </a:camera>
            <a:lightRig rig="chilly" dir="t">
              <a:rot lat="0" lon="0" rev="18480000"/>
            </a:lightRig>
          </a:scene3d>
          <a:sp3d prstMaterial="clear">
            <a:bevelT h="63500"/>
          </a:sp3d>
        </p:spPr>
        <p:txBody>
          <a:bodyPr wrap="none" lIns="91440" tIns="45720" rIns="91440" bIns="45720" anchor="ctr"/>
          <a:lstStyle/>
          <a:p>
            <a:pPr marL="0" lvl="1">
              <a:spcAft>
                <a:spcPts val="1000"/>
              </a:spcAft>
            </a:pPr>
            <a:r>
              <a:rPr lang="en-US" sz="1600" dirty="0">
                <a:solidFill>
                  <a:srgbClr val="000000"/>
                </a:solidFill>
                <a:latin typeface="Arial" pitchFamily="34" charset="0"/>
                <a:cs typeface="Arial" pitchFamily="34" charset="0"/>
              </a:rPr>
              <a:t>270 </a:t>
            </a:r>
            <a:r>
              <a:rPr lang="en-US" sz="1600" dirty="0" smtClean="0">
                <a:solidFill>
                  <a:srgbClr val="000000"/>
                </a:solidFill>
                <a:latin typeface="Arial" pitchFamily="34" charset="0"/>
                <a:cs typeface="Arial" pitchFamily="34" charset="0"/>
              </a:rPr>
              <a:t>patients included </a:t>
            </a:r>
            <a:r>
              <a:rPr lang="en-US" sz="1600" dirty="0">
                <a:solidFill>
                  <a:srgbClr val="000000"/>
                </a:solidFill>
                <a:latin typeface="Arial" pitchFamily="34" charset="0"/>
                <a:cs typeface="Arial" pitchFamily="34" charset="0"/>
              </a:rPr>
              <a:t>in efficacy analysis</a:t>
            </a:r>
          </a:p>
        </p:txBody>
      </p:sp>
      <p:sp>
        <p:nvSpPr>
          <p:cNvPr id="45" name="Rectangle 45"/>
          <p:cNvSpPr>
            <a:spLocks noChangeArrowheads="1"/>
          </p:cNvSpPr>
          <p:nvPr/>
        </p:nvSpPr>
        <p:spPr bwMode="auto">
          <a:xfrm>
            <a:off x="382976" y="5300046"/>
            <a:ext cx="4251960" cy="320040"/>
          </a:xfrm>
          <a:prstGeom prst="rect">
            <a:avLst/>
          </a:prstGeom>
          <a:solidFill>
            <a:srgbClr val="1AA4D5"/>
          </a:solidFill>
          <a:ln w="9525">
            <a:solidFill>
              <a:srgbClr val="1AA4D5"/>
            </a:solidFill>
            <a:miter lim="800000"/>
            <a:headEnd/>
            <a:tailEnd/>
          </a:ln>
          <a:effectLst/>
          <a:scene3d>
            <a:camera prst="orthographicFront">
              <a:rot lat="0" lon="0" rev="0"/>
            </a:camera>
            <a:lightRig rig="chilly" dir="t">
              <a:rot lat="0" lon="0" rev="18480000"/>
            </a:lightRig>
          </a:scene3d>
          <a:sp3d prstMaterial="clear">
            <a:bevelT h="63500"/>
          </a:sp3d>
        </p:spPr>
        <p:txBody>
          <a:bodyPr lIns="91440" tIns="45720" rIns="91440" bIns="45720" anchor="ctr"/>
          <a:lstStyle/>
          <a:p>
            <a:pPr marL="0" lvl="1">
              <a:spcAft>
                <a:spcPts val="1000"/>
              </a:spcAft>
            </a:pPr>
            <a:r>
              <a:rPr lang="en-US" sz="1600" dirty="0" smtClean="0">
                <a:solidFill>
                  <a:srgbClr val="000000"/>
                </a:solidFill>
                <a:latin typeface="Arial" pitchFamily="34" charset="0"/>
                <a:cs typeface="Arial" pitchFamily="34" charset="0"/>
              </a:rPr>
              <a:t>57 </a:t>
            </a:r>
            <a:r>
              <a:rPr lang="en-US" sz="1600" dirty="0">
                <a:solidFill>
                  <a:srgbClr val="000000"/>
                </a:solidFill>
                <a:latin typeface="Arial" pitchFamily="34" charset="0"/>
                <a:cs typeface="Arial" pitchFamily="34" charset="0"/>
              </a:rPr>
              <a:t>patients initiated on 24 hour volume feeds</a:t>
            </a:r>
          </a:p>
        </p:txBody>
      </p:sp>
      <p:cxnSp>
        <p:nvCxnSpPr>
          <p:cNvPr id="35" name="AutoShape 35"/>
          <p:cNvCxnSpPr>
            <a:cxnSpLocks noChangeShapeType="1"/>
          </p:cNvCxnSpPr>
          <p:nvPr/>
        </p:nvCxnSpPr>
        <p:spPr bwMode="auto">
          <a:xfrm>
            <a:off x="3089061" y="2354905"/>
            <a:ext cx="0" cy="182880"/>
          </a:xfrm>
          <a:prstGeom prst="straightConnector1">
            <a:avLst/>
          </a:prstGeom>
          <a:solidFill>
            <a:srgbClr val="1AA4D5"/>
          </a:solidFill>
          <a:ln w="38100">
            <a:solidFill>
              <a:srgbClr val="1AA4D5"/>
            </a:solidFill>
            <a:round/>
            <a:headEnd/>
            <a:tailEnd/>
          </a:ln>
          <a:effectLst/>
        </p:spPr>
      </p:cxnSp>
      <p:cxnSp>
        <p:nvCxnSpPr>
          <p:cNvPr id="41" name="AutoShape 41"/>
          <p:cNvCxnSpPr>
            <a:cxnSpLocks noChangeShapeType="1"/>
          </p:cNvCxnSpPr>
          <p:nvPr/>
        </p:nvCxnSpPr>
        <p:spPr bwMode="auto">
          <a:xfrm>
            <a:off x="3084243" y="3383366"/>
            <a:ext cx="0" cy="1280160"/>
          </a:xfrm>
          <a:prstGeom prst="straightConnector1">
            <a:avLst/>
          </a:prstGeom>
          <a:solidFill>
            <a:srgbClr val="1AA4D5"/>
          </a:solidFill>
          <a:ln w="38100">
            <a:solidFill>
              <a:srgbClr val="1AA4D5"/>
            </a:solidFill>
            <a:round/>
            <a:headEnd/>
            <a:tailEnd/>
          </a:ln>
          <a:effectLst/>
        </p:spPr>
      </p:cxnSp>
      <p:cxnSp>
        <p:nvCxnSpPr>
          <p:cNvPr id="42" name="AutoShape 42"/>
          <p:cNvCxnSpPr>
            <a:cxnSpLocks noChangeShapeType="1"/>
          </p:cNvCxnSpPr>
          <p:nvPr/>
        </p:nvCxnSpPr>
        <p:spPr bwMode="auto">
          <a:xfrm flipH="1">
            <a:off x="2590800" y="4023446"/>
            <a:ext cx="498261" cy="0"/>
          </a:xfrm>
          <a:prstGeom prst="straightConnector1">
            <a:avLst/>
          </a:prstGeom>
          <a:solidFill>
            <a:srgbClr val="1AA4D5"/>
          </a:solidFill>
          <a:ln w="38100">
            <a:solidFill>
              <a:srgbClr val="1AA4D5"/>
            </a:solidFill>
            <a:round/>
            <a:headEnd/>
            <a:tailEnd type="triangle" w="med" len="med"/>
          </a:ln>
          <a:effectLst/>
        </p:spPr>
      </p:cxnSp>
      <p:cxnSp>
        <p:nvCxnSpPr>
          <p:cNvPr id="52" name="AutoShape 42"/>
          <p:cNvCxnSpPr>
            <a:cxnSpLocks noChangeShapeType="1"/>
          </p:cNvCxnSpPr>
          <p:nvPr/>
        </p:nvCxnSpPr>
        <p:spPr bwMode="auto">
          <a:xfrm rot="16200000" flipH="1">
            <a:off x="2947083" y="5151011"/>
            <a:ext cx="274320" cy="0"/>
          </a:xfrm>
          <a:prstGeom prst="straightConnector1">
            <a:avLst/>
          </a:prstGeom>
          <a:solidFill>
            <a:srgbClr val="1AA4D5"/>
          </a:solidFill>
          <a:ln w="38100">
            <a:solidFill>
              <a:srgbClr val="1AA4D5"/>
            </a:solidFill>
            <a:round/>
            <a:headEnd/>
            <a:tailEnd type="triangle" w="med" len="med"/>
          </a:ln>
          <a:effectLst/>
        </p:spPr>
      </p:cxnSp>
      <p:grpSp>
        <p:nvGrpSpPr>
          <p:cNvPr id="54" name="Group 53"/>
          <p:cNvGrpSpPr/>
          <p:nvPr/>
        </p:nvGrpSpPr>
        <p:grpSpPr>
          <a:xfrm flipH="1">
            <a:off x="5874777" y="2354905"/>
            <a:ext cx="678423" cy="2308621"/>
            <a:chOff x="2155666" y="2354905"/>
            <a:chExt cx="731520" cy="2308621"/>
          </a:xfrm>
        </p:grpSpPr>
        <p:cxnSp>
          <p:nvCxnSpPr>
            <p:cNvPr id="55" name="AutoShape 35"/>
            <p:cNvCxnSpPr>
              <a:cxnSpLocks noChangeShapeType="1"/>
            </p:cNvCxnSpPr>
            <p:nvPr/>
          </p:nvCxnSpPr>
          <p:spPr bwMode="auto">
            <a:xfrm>
              <a:off x="2882368" y="2354905"/>
              <a:ext cx="0" cy="182880"/>
            </a:xfrm>
            <a:prstGeom prst="straightConnector1">
              <a:avLst/>
            </a:prstGeom>
            <a:solidFill>
              <a:srgbClr val="1AA4D5"/>
            </a:solidFill>
            <a:ln w="38100">
              <a:solidFill>
                <a:srgbClr val="1AA4D5"/>
              </a:solidFill>
              <a:round/>
              <a:headEnd/>
              <a:tailEnd/>
            </a:ln>
            <a:effectLst/>
          </p:spPr>
        </p:cxnSp>
        <p:cxnSp>
          <p:nvCxnSpPr>
            <p:cNvPr id="56" name="AutoShape 41"/>
            <p:cNvCxnSpPr>
              <a:cxnSpLocks noChangeShapeType="1"/>
            </p:cNvCxnSpPr>
            <p:nvPr/>
          </p:nvCxnSpPr>
          <p:spPr bwMode="auto">
            <a:xfrm>
              <a:off x="2882368" y="3383366"/>
              <a:ext cx="0" cy="1280160"/>
            </a:xfrm>
            <a:prstGeom prst="straightConnector1">
              <a:avLst/>
            </a:prstGeom>
            <a:solidFill>
              <a:srgbClr val="1AA4D5"/>
            </a:solidFill>
            <a:ln w="38100">
              <a:solidFill>
                <a:srgbClr val="1AA4D5"/>
              </a:solidFill>
              <a:round/>
              <a:headEnd/>
              <a:tailEnd/>
            </a:ln>
            <a:effectLst/>
          </p:spPr>
        </p:cxnSp>
        <p:cxnSp>
          <p:nvCxnSpPr>
            <p:cNvPr id="57" name="AutoShape 42"/>
            <p:cNvCxnSpPr>
              <a:cxnSpLocks noChangeShapeType="1"/>
            </p:cNvCxnSpPr>
            <p:nvPr/>
          </p:nvCxnSpPr>
          <p:spPr bwMode="auto">
            <a:xfrm flipH="1">
              <a:off x="2155666" y="4023446"/>
              <a:ext cx="731520" cy="0"/>
            </a:xfrm>
            <a:prstGeom prst="straightConnector1">
              <a:avLst/>
            </a:prstGeom>
            <a:solidFill>
              <a:srgbClr val="1AA4D5"/>
            </a:solidFill>
            <a:ln w="38100">
              <a:solidFill>
                <a:srgbClr val="1AA4D5"/>
              </a:solidFill>
              <a:round/>
              <a:headEnd/>
              <a:tailEnd type="triangle" w="med" len="med"/>
            </a:ln>
            <a:effectLst/>
          </p:spPr>
        </p:cxnSp>
      </p:grpSp>
      <p:grpSp>
        <p:nvGrpSpPr>
          <p:cNvPr id="2" name="Group 1"/>
          <p:cNvGrpSpPr/>
          <p:nvPr/>
        </p:nvGrpSpPr>
        <p:grpSpPr>
          <a:xfrm>
            <a:off x="3084244" y="1542800"/>
            <a:ext cx="2787843" cy="457200"/>
            <a:chOff x="3084244" y="1542800"/>
            <a:chExt cx="2787843" cy="570288"/>
          </a:xfrm>
        </p:grpSpPr>
        <p:cxnSp>
          <p:nvCxnSpPr>
            <p:cNvPr id="66" name="AutoShape 42"/>
            <p:cNvCxnSpPr>
              <a:cxnSpLocks noChangeShapeType="1"/>
            </p:cNvCxnSpPr>
            <p:nvPr/>
          </p:nvCxnSpPr>
          <p:spPr bwMode="auto">
            <a:xfrm flipH="1">
              <a:off x="3084244" y="1542800"/>
              <a:ext cx="361972" cy="570288"/>
            </a:xfrm>
            <a:prstGeom prst="straightConnector1">
              <a:avLst/>
            </a:prstGeom>
            <a:solidFill>
              <a:srgbClr val="1AA4D5"/>
            </a:solidFill>
            <a:ln w="38100">
              <a:solidFill>
                <a:srgbClr val="1AA4D5"/>
              </a:solidFill>
              <a:round/>
              <a:headEnd/>
              <a:tailEnd type="triangle" w="med" len="med"/>
            </a:ln>
            <a:effectLst/>
          </p:spPr>
        </p:cxnSp>
        <p:cxnSp>
          <p:nvCxnSpPr>
            <p:cNvPr id="77" name="AutoShape 42"/>
            <p:cNvCxnSpPr>
              <a:cxnSpLocks noChangeShapeType="1"/>
            </p:cNvCxnSpPr>
            <p:nvPr/>
          </p:nvCxnSpPr>
          <p:spPr bwMode="auto">
            <a:xfrm>
              <a:off x="5510115" y="1542800"/>
              <a:ext cx="361972" cy="570288"/>
            </a:xfrm>
            <a:prstGeom prst="straightConnector1">
              <a:avLst/>
            </a:prstGeom>
            <a:solidFill>
              <a:srgbClr val="1AA4D5"/>
            </a:solidFill>
            <a:ln w="38100">
              <a:solidFill>
                <a:srgbClr val="1AA4D5"/>
              </a:solidFill>
              <a:round/>
              <a:headEnd/>
              <a:tailEnd type="triangle" w="med" len="med"/>
            </a:ln>
            <a:effectLst/>
          </p:spPr>
        </p:cxnSp>
      </p:gr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11876" y="166250"/>
            <a:ext cx="3522026" cy="685800"/>
          </a:xfrm>
        </p:spPr>
        <p:txBody>
          <a:bodyPr/>
          <a:lstStyle/>
          <a:p>
            <a:pPr algn="l">
              <a:lnSpc>
                <a:spcPct val="85000"/>
              </a:lnSpc>
            </a:pPr>
            <a:r>
              <a:rPr lang="en-US" sz="3400" dirty="0">
                <a:latin typeface="Calibri" pitchFamily="34" charset="0"/>
                <a:ea typeface="SimSun" pitchFamily="2" charset="-122"/>
                <a:cs typeface="Times New Roman" pitchFamily="18" charset="0"/>
              </a:rPr>
              <a:t>Participating Sites</a:t>
            </a:r>
          </a:p>
        </p:txBody>
      </p:sp>
      <p:graphicFrame>
        <p:nvGraphicFramePr>
          <p:cNvPr id="29832" name="Group 136"/>
          <p:cNvGraphicFramePr>
            <a:graphicFrameLocks noGrp="1"/>
          </p:cNvGraphicFramePr>
          <p:nvPr>
            <p:extLst>
              <p:ext uri="{D42A27DB-BD31-4B8C-83A1-F6EECF244321}">
                <p14:modId xmlns="" xmlns:p14="http://schemas.microsoft.com/office/powerpoint/2010/main" val="563324455"/>
              </p:ext>
            </p:extLst>
          </p:nvPr>
        </p:nvGraphicFramePr>
        <p:xfrm>
          <a:off x="914400" y="445325"/>
          <a:ext cx="7315200" cy="5158111"/>
        </p:xfrm>
        <a:graphic>
          <a:graphicData uri="http://schemas.openxmlformats.org/drawingml/2006/table">
            <a:tbl>
              <a:tblPr/>
              <a:tblGrid>
                <a:gridCol w="3265714"/>
                <a:gridCol w="1596572"/>
                <a:gridCol w="1614714"/>
                <a:gridCol w="838200"/>
              </a:tblGrid>
              <a:tr h="256927">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no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Intervention</a:t>
                      </a:r>
                      <a:r>
                        <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rPr>
                        <a:t> </a:t>
                      </a: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(n = 9)</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Control</a:t>
                      </a:r>
                      <a:r>
                        <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rPr>
                        <a:t> </a:t>
                      </a: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(n = 9)</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1" i="1" u="none" strike="noStrike" cap="none" normalizeH="0" baseline="0" dirty="0" smtClean="0">
                          <a:ln>
                            <a:noFill/>
                          </a:ln>
                          <a:solidFill>
                            <a:srgbClr val="012B74"/>
                          </a:solidFill>
                          <a:effectLst/>
                          <a:latin typeface="Arial" pitchFamily="34" charset="0"/>
                          <a:ea typeface="MS Mincho" pitchFamily="49" charset="-128"/>
                          <a:cs typeface="Arial" pitchFamily="34" charset="0"/>
                        </a:rPr>
                        <a:t>p</a:t>
                      </a:r>
                      <a:r>
                        <a:rPr kumimoji="0" lang="en-US" sz="1200" b="0" i="1" u="none" strike="noStrike" cap="none" normalizeH="0" baseline="0" dirty="0" smtClean="0">
                          <a:ln>
                            <a:noFill/>
                          </a:ln>
                          <a:solidFill>
                            <a:srgbClr val="012B74"/>
                          </a:solidFill>
                          <a:effectLst/>
                          <a:latin typeface="Arial" pitchFamily="34" charset="0"/>
                          <a:ea typeface="MS Mincho" pitchFamily="49" charset="-128"/>
                          <a:cs typeface="Arial" pitchFamily="34" charset="0"/>
                        </a:rPr>
                        <a:t>-</a:t>
                      </a:r>
                      <a:r>
                        <a:rPr kumimoji="0" lang="en-CA" sz="1200" b="1" i="1" u="none" strike="noStrike" cap="none" normalizeH="0" baseline="0" dirty="0" smtClean="0">
                          <a:ln>
                            <a:noFill/>
                          </a:ln>
                          <a:solidFill>
                            <a:srgbClr val="012B74"/>
                          </a:solidFill>
                          <a:effectLst/>
                          <a:latin typeface="Arial" pitchFamily="34" charset="0"/>
                          <a:ea typeface="MS Mincho" pitchFamily="49" charset="-128"/>
                          <a:cs typeface="Arial" pitchFamily="34" charset="0"/>
                        </a:rPr>
                        <a:t>values</a:t>
                      </a:r>
                      <a:endParaRPr kumimoji="0" lang="en-US" sz="1200" b="0" i="1"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60678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Hospital type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Teaching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Non-teaching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4 (44.4%)</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5 (55.6%)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4 (44.4%)</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5 (55.6%)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1.00</a:t>
                      </a: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43185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Size of hospital (beds)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Mean (range)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396.9 (139.0, 720.0)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448.7 (99.0, 1000.0)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0.97</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60678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ICU structure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Open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Closed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3 (33.3%)</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6 (66.7%)</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4 (44.4%)</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5 (55.6%)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1.00</a:t>
                      </a: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1656356">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Case type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Medical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Neurological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Surgical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Neurosurgical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Trauma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Cardiac surgery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Burns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Other</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9 (40.9%)</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3 (13.6%)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5 (22.7%)</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2 (9.1%)</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 (4.5%)</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 (4.5%)</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 (4.5%)</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9 (36.0%)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2 (8.0%)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8 (32.0%)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2 (8.0%)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2 (8.0%)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 (4.0%)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 (4.0%)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0.97</a:t>
                      </a: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43185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Size of ICU (beds)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Mean (range)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12.6 (7.0, 20.0)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16.3 (8.0,25.0)</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0.12</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43185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Full time equivalent dietician (per 10 beds)</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Mean (range)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0.5 (0.3, 0.9)</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0.4 (0.0, 0.6)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0.76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60678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Regions</a:t>
                      </a:r>
                      <a:r>
                        <a:rPr kumimoji="0" lang="en-CA" sz="1200" b="0" i="1" u="none" strike="noStrike" cap="none" normalizeH="0" baseline="0" dirty="0" smtClean="0">
                          <a:ln>
                            <a:noFill/>
                          </a:ln>
                          <a:solidFill>
                            <a:srgbClr val="012B74"/>
                          </a:solidFill>
                          <a:effectLst/>
                          <a:latin typeface="Arial" pitchFamily="34" charset="0"/>
                          <a:ea typeface="MS Mincho" pitchFamily="49" charset="-128"/>
                          <a:cs typeface="Arial" pitchFamily="34" charset="0"/>
                        </a:rPr>
                        <a:t>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Canada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USA</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4 (44.4%)</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5 (55.6%)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352800" algn="l"/>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5 (55.6%)</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352800" algn="l"/>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4 (44.4%)</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1.00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927" name="Group 207"/>
          <p:cNvGraphicFramePr>
            <a:graphicFrameLocks noGrp="1"/>
          </p:cNvGraphicFramePr>
          <p:nvPr>
            <p:extLst>
              <p:ext uri="{D42A27DB-BD31-4B8C-83A1-F6EECF244321}">
                <p14:modId xmlns="" xmlns:p14="http://schemas.microsoft.com/office/powerpoint/2010/main" val="1763556656"/>
              </p:ext>
            </p:extLst>
          </p:nvPr>
        </p:nvGraphicFramePr>
        <p:xfrm>
          <a:off x="76200" y="375075"/>
          <a:ext cx="8961120" cy="5276088"/>
        </p:xfrm>
        <a:graphic>
          <a:graphicData uri="http://schemas.openxmlformats.org/drawingml/2006/table">
            <a:tbl>
              <a:tblPr/>
              <a:tblGrid>
                <a:gridCol w="3703320"/>
                <a:gridCol w="1121108"/>
                <a:gridCol w="1072095"/>
                <a:gridCol w="1072095"/>
                <a:gridCol w="1072095"/>
                <a:gridCol w="920407"/>
              </a:tblGrid>
              <a:tr h="178530">
                <a:tc rowSpan="2">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horzOverflow="overflow">
                    <a:lnL w="6350" cap="flat" cmpd="sng" algn="ctr">
                      <a:no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Intervention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gridSpan="2">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Control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endParaRPr kumimoji="0" lang="en-US" sz="1200" b="0" i="0" u="none" strike="noStrike" cap="none" normalizeH="0" baseline="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178530">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tab pos="3352800" algn="l"/>
                        </a:tabLst>
                      </a:pPr>
                      <a:endParaRPr kumimoji="0" lang="en-US" sz="128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L="58057" marR="58057" marT="0" marB="0"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Baseline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Follow-up</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Baseline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Follow-up</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1" u="none" strike="noStrike" cap="none" normalizeH="0" baseline="0" dirty="0" smtClean="0">
                          <a:ln>
                            <a:noFill/>
                          </a:ln>
                          <a:solidFill>
                            <a:srgbClr val="012B74"/>
                          </a:solidFill>
                          <a:effectLst/>
                          <a:latin typeface="Arial" pitchFamily="34" charset="0"/>
                          <a:ea typeface="MS Mincho" pitchFamily="49" charset="-128"/>
                          <a:cs typeface="Arial" pitchFamily="34" charset="0"/>
                        </a:rPr>
                        <a:t>p-value </a:t>
                      </a:r>
                      <a:endParaRPr kumimoji="0" lang="en-US" sz="1200" b="0" i="1"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178530">
                <a:tc>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n</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270</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smtClean="0">
                          <a:ln>
                            <a:noFill/>
                          </a:ln>
                          <a:solidFill>
                            <a:srgbClr val="012B74"/>
                          </a:solidFill>
                          <a:effectLst/>
                          <a:latin typeface="Arial" pitchFamily="34" charset="0"/>
                          <a:ea typeface="MS Mincho" pitchFamily="49" charset="-128"/>
                          <a:cs typeface="Arial" pitchFamily="34" charset="0"/>
                        </a:rPr>
                        <a:t>252</a:t>
                      </a:r>
                      <a:endParaRPr kumimoji="0" lang="en-US" sz="1200" b="0" i="0" u="none" strike="noStrike" cap="none" normalizeH="0" baseline="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270</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267</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tab pos="3352800" algn="l"/>
                        </a:tabLst>
                      </a:pP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98364">
                <a:tc>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Age</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Mean </a:t>
                      </a:r>
                      <a:r>
                        <a:rPr kumimoji="0" lang="en-CA"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rPr>
                        <a:t>± SD</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65.1 ± 15.5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64.1 ± 16.7</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63.4 ± 15.1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61.4 ± 16.2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a:t>
                      </a:r>
                      <a:r>
                        <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45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98364">
                <a:tc>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Sex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Male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157 (58.1%)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137 (54.4%)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170 (63.0%)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173 (64.8%)</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a:t>
                      </a:r>
                      <a:r>
                        <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56</a:t>
                      </a: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538034">
                <a:tc>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Admission category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Medical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Elective surgery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Emergent surgery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a:t>
                      </a: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230 (85.2%)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14 (5.2%)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26 (9.6%)</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222 (88.1%)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12 (4.8%)</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18 (7.1%)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213 (78.9%)</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23 (8.5%)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34 (12.6%)</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212 (79.4%)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23 (8.6%)</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30 (11.2%)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a:t>
                      </a:r>
                      <a:r>
                        <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24</a:t>
                      </a: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1736383">
                <a:tc>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Admission diagnosis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Cardiovascular/vascular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Respiratory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Gastrointestinal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Neurologic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Sepsis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Trauma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Metabolic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Hematologic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Other non-operative conditions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Renal-operative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Gynecologic-operative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Orthopedic-operative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chemeClr val="bg2"/>
                          </a:solidFill>
                          <a:effectLst/>
                          <a:latin typeface="Arial" pitchFamily="34" charset="0"/>
                          <a:ea typeface="MS Mincho" pitchFamily="49" charset="-128"/>
                          <a:cs typeface="Arial" pitchFamily="34" charset="0"/>
                        </a:rPr>
                        <a:t>Other operative conditions </a:t>
                      </a:r>
                      <a:endParaRPr kumimoji="0" lang="en-US" sz="1200" b="0" i="0" u="none" strike="noStrike" cap="none" normalizeH="0" baseline="0" dirty="0" smtClean="0">
                        <a:ln>
                          <a:noFill/>
                        </a:ln>
                        <a:solidFill>
                          <a:schemeClr val="bg2"/>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a:t>
                      </a: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40 (14.8%)</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110 (40.7%)</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35 (13.0%)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19 (7.0%)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37 (13.7%)</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11 (4.1%)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7 (2.6%)</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 (0.7%)</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 (2.2%)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43 (17.1%)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112 (44.4%)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19 (7.5%)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19 (7.5%)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20 (7.9%)</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 (0.8%)</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15 (6.0%)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15 (6.0%)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 (2.4%)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a:t>
                      </a: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31 (11.5%)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78 (28.9%) 29 (10.7%) 30 (11.1%) 57 (21.1%)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17 (6.3%)</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13 (4.8%)</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5 (1.9%)</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 (0.0%)</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9 (3.3%)</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a:t>
                      </a: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51 (19.1%)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81 (30.3%)</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29 (10.9%)</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28 (10.5%)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25 (9.4%)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18 (6.7%)</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 ( 2.2%)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7 (2.6%)</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 (1.1%)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 (0.4%)</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 (1.1%)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12 (4.5%)</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en-CA" sz="1000" b="0" i="0" u="none" strike="noStrike" cap="none" normalizeH="0" baseline="0" dirty="0" err="1" smtClean="0">
                          <a:ln>
                            <a:noFill/>
                          </a:ln>
                          <a:solidFill>
                            <a:srgbClr val="000000"/>
                          </a:solidFill>
                          <a:effectLst/>
                          <a:latin typeface="Arial" pitchFamily="34" charset="0"/>
                          <a:ea typeface="SimSun" pitchFamily="2" charset="-122"/>
                          <a:cs typeface="Arial" pitchFamily="34" charset="0"/>
                        </a:rPr>
                        <a:t>undescribed</a:t>
                      </a:r>
                      <a:endParaRPr kumimoji="0" lang="en-CA" sz="10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98364">
                <a:tc>
                  <a:txBody>
                    <a:bodyPr/>
                    <a:lstStyle/>
                    <a:p>
                      <a:pPr marL="0" marR="0" lvl="0" indent="0" algn="l" defTabSz="914400" rtl="0" eaLnBrk="1" fontAlgn="base" latinLnBrk="0" hangingPunct="1">
                        <a:lnSpc>
                          <a:spcPct val="95000"/>
                        </a:lnSpc>
                        <a:spcBef>
                          <a:spcPct val="0"/>
                        </a:spcBef>
                        <a:spcAft>
                          <a:spcPct val="0"/>
                        </a:spcAft>
                        <a:buClrTx/>
                        <a:buSzTx/>
                        <a:buFontTx/>
                        <a:buNone/>
                        <a:tabLst>
                          <a:tab pos="3352800" algn="l"/>
                        </a:tabLst>
                      </a:pPr>
                      <a:r>
                        <a:rPr kumimoji="0" lang="en-CA" sz="1200" b="1" i="0" u="none" strike="noStrike" cap="none" normalizeH="0" baseline="0" dirty="0" smtClean="0">
                          <a:ln>
                            <a:noFill/>
                          </a:ln>
                          <a:solidFill>
                            <a:srgbClr val="012B74"/>
                          </a:solidFill>
                          <a:effectLst/>
                          <a:latin typeface="Arial" pitchFamily="34" charset="0"/>
                          <a:ea typeface="MS Mincho" pitchFamily="49" charset="-128"/>
                          <a:cs typeface="Arial" pitchFamily="34" charset="0"/>
                        </a:rPr>
                        <a:t>APACHE II score </a:t>
                      </a:r>
                      <a:endParaRPr kumimoji="0" lang="en-US" sz="1200" b="0" i="0" u="none" strike="noStrike" cap="none" normalizeH="0" baseline="0" dirty="0" smtClean="0">
                        <a:ln>
                          <a:noFill/>
                        </a:ln>
                        <a:solidFill>
                          <a:srgbClr val="012B74"/>
                        </a:solidFill>
                        <a:effectLst/>
                        <a:latin typeface="Arial" pitchFamily="34" charset="0"/>
                        <a:ea typeface="MS Mincho" pitchFamily="49" charset="-128"/>
                        <a:cs typeface="Arial" pitchFamily="34" charset="0"/>
                      </a:endParaRPr>
                    </a:p>
                    <a:p>
                      <a:pPr marL="0" marR="0" lvl="0" indent="0" algn="r" defTabSz="914400" rtl="0" eaLnBrk="1" fontAlgn="base" latinLnBrk="0" hangingPunct="1">
                        <a:lnSpc>
                          <a:spcPct val="95000"/>
                        </a:lnSpc>
                        <a:spcBef>
                          <a:spcPct val="0"/>
                        </a:spcBef>
                        <a:spcAft>
                          <a:spcPct val="0"/>
                        </a:spcAft>
                        <a:buClrTx/>
                        <a:buSzTx/>
                        <a:buFontTx/>
                        <a:buNone/>
                        <a:tabLst>
                          <a:tab pos="3352800" algn="l"/>
                        </a:tabLst>
                      </a:pPr>
                      <a:r>
                        <a:rPr kumimoji="0" lang="en-CA" sz="1200" b="0" i="1" u="none" strike="noStrike" cap="none" normalizeH="0" baseline="0" dirty="0" smtClean="0">
                          <a:ln>
                            <a:noFill/>
                          </a:ln>
                          <a:solidFill>
                            <a:srgbClr val="000000"/>
                          </a:solidFill>
                          <a:effectLst/>
                          <a:latin typeface="Arial" pitchFamily="34" charset="0"/>
                          <a:ea typeface="MS Mincho" pitchFamily="49" charset="-128"/>
                          <a:cs typeface="Arial" pitchFamily="34" charset="0"/>
                        </a:rPr>
                        <a:t>Mean </a:t>
                      </a: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 SD</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23.0 ± 7.2</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23.5 ± 7.1</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21.1 ± 7.3</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21.1 ± 7.3</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0"/>
                        </a:spcBef>
                        <a:spcAft>
                          <a:spcPct val="0"/>
                        </a:spcAft>
                        <a:buClrTx/>
                        <a:buSzTx/>
                        <a:buFontTx/>
                        <a:buNone/>
                        <a:tabLst/>
                      </a:pPr>
                      <a:endPar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pPr>
                      <a:r>
                        <a:rPr kumimoji="0" lang="en-CA"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a:t>
                      </a:r>
                      <a:r>
                        <a:rPr kumimoji="0" lang="en-CA" sz="12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53</a:t>
                      </a:r>
                      <a:endParaRPr kumimoji="0" lang="en-US" sz="12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marT="36576" marB="36576"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bl>
          </a:graphicData>
        </a:graphic>
      </p:graphicFrame>
      <p:sp>
        <p:nvSpPr>
          <p:cNvPr id="36866" name="Title 1"/>
          <p:cNvSpPr>
            <a:spLocks noGrp="1"/>
          </p:cNvSpPr>
          <p:nvPr>
            <p:ph type="title"/>
          </p:nvPr>
        </p:nvSpPr>
        <p:spPr>
          <a:xfrm>
            <a:off x="23749" y="111825"/>
            <a:ext cx="3733801" cy="838200"/>
          </a:xfrm>
        </p:spPr>
        <p:txBody>
          <a:bodyPr/>
          <a:lstStyle/>
          <a:p>
            <a:pPr>
              <a:lnSpc>
                <a:spcPct val="75000"/>
              </a:lnSpc>
            </a:pPr>
            <a:r>
              <a:rPr lang="en-US" sz="3000" dirty="0">
                <a:latin typeface="Calibri" pitchFamily="34" charset="0"/>
                <a:ea typeface="SimSun" pitchFamily="2" charset="-122"/>
                <a:cs typeface="Times New Roman" pitchFamily="18" charset="0"/>
              </a:rPr>
              <a:t>Patient </a:t>
            </a:r>
            <a:r>
              <a:rPr lang="en-US" sz="3000" dirty="0" smtClean="0">
                <a:latin typeface="Calibri" pitchFamily="34" charset="0"/>
                <a:ea typeface="SimSun" pitchFamily="2" charset="-122"/>
                <a:cs typeface="Times New Roman" pitchFamily="18" charset="0"/>
              </a:rPr>
              <a:t>Characteristics </a:t>
            </a:r>
            <a:br>
              <a:rPr lang="en-US" sz="3000" dirty="0" smtClean="0">
                <a:latin typeface="Calibri" pitchFamily="34" charset="0"/>
                <a:ea typeface="SimSun" pitchFamily="2" charset="-122"/>
                <a:cs typeface="Times New Roman" pitchFamily="18" charset="0"/>
              </a:rPr>
            </a:br>
            <a:r>
              <a:rPr lang="en-US" sz="3000" dirty="0">
                <a:latin typeface="Calibri" pitchFamily="34" charset="0"/>
                <a:ea typeface="SimSun" pitchFamily="2" charset="-122"/>
                <a:cs typeface="Times New Roman" pitchFamily="18" charset="0"/>
              </a:rPr>
              <a:t>(n = 1,059)</a:t>
            </a: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69303"/>
            <a:ext cx="9143999" cy="1452705"/>
          </a:xfrm>
          <a:prstGeom prst="rect">
            <a:avLst/>
          </a:prstGeom>
          <a:noFill/>
        </p:spPr>
        <p:txBody>
          <a:bodyPr wrap="square" rtlCol="0">
            <a:spAutoFit/>
          </a:bodyPr>
          <a:lstStyle/>
          <a:p>
            <a:pPr defTabSz="457200">
              <a:lnSpc>
                <a:spcPct val="85000"/>
              </a:lnSpc>
            </a:pPr>
            <a:r>
              <a:rPr lang="en-US" sz="3800" b="1" kern="1200" dirty="0" smtClean="0">
                <a:solidFill>
                  <a:srgbClr val="012B74"/>
                </a:solidFill>
                <a:latin typeface="Calibri"/>
                <a:ea typeface="+mn-ea"/>
                <a:cs typeface="Calibri"/>
              </a:rPr>
              <a:t>Clinical Outcomes </a:t>
            </a:r>
            <a:br>
              <a:rPr lang="en-US" sz="3800" b="1" kern="1200" dirty="0" smtClean="0">
                <a:solidFill>
                  <a:srgbClr val="012B74"/>
                </a:solidFill>
                <a:latin typeface="Calibri"/>
                <a:ea typeface="+mn-ea"/>
                <a:cs typeface="Calibri"/>
              </a:rPr>
            </a:br>
            <a:r>
              <a:rPr lang="en-CA" sz="3000" b="1" dirty="0" smtClean="0">
                <a:solidFill>
                  <a:srgbClr val="012B74"/>
                </a:solidFill>
                <a:latin typeface="Arial" pitchFamily="34" charset="0"/>
                <a:cs typeface="Arial" pitchFamily="34" charset="0"/>
              </a:rPr>
              <a:t>(</a:t>
            </a:r>
            <a:r>
              <a:rPr lang="en-CA" sz="3000" b="1" dirty="0">
                <a:solidFill>
                  <a:srgbClr val="012B74"/>
                </a:solidFill>
                <a:latin typeface="Arial" pitchFamily="34" charset="0"/>
                <a:cs typeface="Arial" pitchFamily="34" charset="0"/>
              </a:rPr>
              <a:t>All </a:t>
            </a:r>
            <a:r>
              <a:rPr lang="en-CA" sz="3000" b="1" dirty="0" smtClean="0">
                <a:solidFill>
                  <a:srgbClr val="012B74"/>
                </a:solidFill>
                <a:latin typeface="Arial" pitchFamily="34" charset="0"/>
                <a:cs typeface="Arial" pitchFamily="34" charset="0"/>
              </a:rPr>
              <a:t>patients </a:t>
            </a:r>
            <a:r>
              <a:rPr lang="en-CA" sz="3000" b="1" dirty="0">
                <a:solidFill>
                  <a:srgbClr val="012B74"/>
                </a:solidFill>
                <a:latin typeface="Arial" pitchFamily="34" charset="0"/>
                <a:cs typeface="Arial" pitchFamily="34" charset="0"/>
              </a:rPr>
              <a:t>– n</a:t>
            </a:r>
            <a:r>
              <a:rPr lang="en-CA" sz="3000" b="1" dirty="0" smtClean="0">
                <a:solidFill>
                  <a:srgbClr val="012B74"/>
                </a:solidFill>
                <a:latin typeface="Arial" pitchFamily="34" charset="0"/>
                <a:cs typeface="Arial" pitchFamily="34" charset="0"/>
              </a:rPr>
              <a:t> = 1,059</a:t>
            </a:r>
            <a:r>
              <a:rPr lang="en-CA" sz="3000" b="1" dirty="0">
                <a:solidFill>
                  <a:srgbClr val="012B74"/>
                </a:solidFill>
                <a:latin typeface="Arial" pitchFamily="34" charset="0"/>
                <a:cs typeface="Arial" pitchFamily="34" charset="0"/>
              </a:rPr>
              <a:t>)</a:t>
            </a:r>
            <a:endParaRPr lang="en-US" sz="3000" b="1" dirty="0">
              <a:solidFill>
                <a:srgbClr val="012B74"/>
              </a:solidFill>
              <a:latin typeface="Arial" pitchFamily="34" charset="0"/>
              <a:cs typeface="Arial" pitchFamily="34" charset="0"/>
            </a:endParaRPr>
          </a:p>
          <a:p>
            <a:pPr defTabSz="457200" rtl="0">
              <a:lnSpc>
                <a:spcPct val="85000"/>
              </a:lnSpc>
            </a:pPr>
            <a:endParaRPr lang="en-US" sz="3600" b="1" kern="1200" dirty="0">
              <a:solidFill>
                <a:srgbClr val="012B74"/>
              </a:solidFill>
              <a:latin typeface="Calibri"/>
              <a:ea typeface="+mn-ea"/>
              <a:cs typeface="Calibri"/>
            </a:endParaRPr>
          </a:p>
        </p:txBody>
      </p:sp>
      <p:graphicFrame>
        <p:nvGraphicFramePr>
          <p:cNvPr id="7" name="Table 6"/>
          <p:cNvGraphicFramePr>
            <a:graphicFrameLocks noGrp="1"/>
          </p:cNvGraphicFramePr>
          <p:nvPr>
            <p:extLst>
              <p:ext uri="{D42A27DB-BD31-4B8C-83A1-F6EECF244321}">
                <p14:modId xmlns="" xmlns:p14="http://schemas.microsoft.com/office/powerpoint/2010/main" val="1014873366"/>
              </p:ext>
            </p:extLst>
          </p:nvPr>
        </p:nvGraphicFramePr>
        <p:xfrm>
          <a:off x="182881" y="1310277"/>
          <a:ext cx="8778239" cy="3474720"/>
        </p:xfrm>
        <a:graphic>
          <a:graphicData uri="http://schemas.openxmlformats.org/drawingml/2006/table">
            <a:tbl>
              <a:tblPr firstRow="1" bandRow="1">
                <a:tableStyleId>{3B4B98B0-60AC-42C2-AFA5-B58CD77FA1E5}</a:tableStyleId>
              </a:tblPr>
              <a:tblGrid>
                <a:gridCol w="2103119"/>
                <a:gridCol w="914400"/>
                <a:gridCol w="1143000"/>
                <a:gridCol w="1219200"/>
                <a:gridCol w="1143000"/>
                <a:gridCol w="1295400"/>
                <a:gridCol w="960120"/>
              </a:tblGrid>
              <a:tr h="0">
                <a:tc rowSpan="2" gridSpan="2">
                  <a:txBody>
                    <a:bodyPr/>
                    <a:lstStyle/>
                    <a:p>
                      <a:endParaRPr lang="en-CA" sz="1600" dirty="0">
                        <a:solidFill>
                          <a:srgbClr val="000000"/>
                        </a:solidFill>
                        <a:latin typeface="Arial" pitchFamily="34" charset="0"/>
                        <a:cs typeface="Arial" pitchFamily="34" charset="0"/>
                      </a:endParaRPr>
                    </a:p>
                  </a:txBody>
                  <a:tcPr anchor="ctr">
                    <a:lnL w="6350" cap="flat" cmpd="sng" algn="ctr">
                      <a:no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CA" sz="1600" dirty="0"/>
                    </a:p>
                  </a:txBody>
                  <a:tcP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CA" sz="1600" dirty="0" smtClean="0">
                          <a:solidFill>
                            <a:srgbClr val="012B74"/>
                          </a:solidFill>
                          <a:latin typeface="Arial" pitchFamily="34" charset="0"/>
                          <a:cs typeface="Arial" pitchFamily="34" charset="0"/>
                        </a:rPr>
                        <a:t>Intervention</a:t>
                      </a:r>
                      <a:endParaRPr lang="en-CA" sz="1600" dirty="0">
                        <a:solidFill>
                          <a:srgbClr val="012B74"/>
                        </a:solidFill>
                        <a:latin typeface="Arial" pitchFamily="34" charset="0"/>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CA" dirty="0"/>
                    </a:p>
                  </a:txBody>
                  <a:tcPr/>
                </a:tc>
                <a:tc gridSpan="2">
                  <a:txBody>
                    <a:bodyPr/>
                    <a:lstStyle/>
                    <a:p>
                      <a:pPr algn="ctr"/>
                      <a:r>
                        <a:rPr lang="en-CA" sz="1600" dirty="0" smtClean="0">
                          <a:solidFill>
                            <a:srgbClr val="012B74"/>
                          </a:solidFill>
                          <a:latin typeface="Arial" pitchFamily="34" charset="0"/>
                          <a:cs typeface="Arial" pitchFamily="34" charset="0"/>
                        </a:rPr>
                        <a:t>Control</a:t>
                      </a:r>
                      <a:endParaRPr lang="en-CA" sz="1600" dirty="0">
                        <a:solidFill>
                          <a:srgbClr val="012B74"/>
                        </a:solidFill>
                        <a:latin typeface="Arial" pitchFamily="34" charset="0"/>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endParaRPr lang="en-CA" dirty="0"/>
                    </a:p>
                  </a:txBody>
                  <a:tcPr/>
                </a:tc>
                <a:tc rowSpan="2">
                  <a:txBody>
                    <a:bodyPr/>
                    <a:lstStyle/>
                    <a:p>
                      <a:pPr algn="ctr"/>
                      <a:r>
                        <a:rPr lang="en-CA" sz="1600" i="1" dirty="0" smtClean="0">
                          <a:solidFill>
                            <a:srgbClr val="012B74"/>
                          </a:solidFill>
                          <a:latin typeface="Arial" pitchFamily="34" charset="0"/>
                          <a:cs typeface="Arial" pitchFamily="34" charset="0"/>
                        </a:rPr>
                        <a:t>p-value</a:t>
                      </a:r>
                      <a:endParaRPr lang="en-CA" sz="1600" i="1" dirty="0">
                        <a:solidFill>
                          <a:srgbClr val="012B74"/>
                        </a:solidFill>
                        <a:latin typeface="Arial" pitchFamily="34" charset="0"/>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0">
                <a:tc gridSpan="2" vMerge="1">
                  <a:txBody>
                    <a:bodyPr/>
                    <a:lstStyle/>
                    <a:p>
                      <a:endParaRPr lang="en-CA"/>
                    </a:p>
                  </a:txBody>
                  <a:tcPr/>
                </a:tc>
                <a:tc hMerge="1" vMerge="1">
                  <a:txBody>
                    <a:bodyPr/>
                    <a:lstStyle/>
                    <a:p>
                      <a:endParaRPr lang="en-CA"/>
                    </a:p>
                  </a:txBody>
                  <a:tcPr/>
                </a:tc>
                <a:tc>
                  <a:txBody>
                    <a:bodyPr/>
                    <a:lstStyle/>
                    <a:p>
                      <a:pPr algn="ctr"/>
                      <a:r>
                        <a:rPr lang="en-CA" sz="1600" b="1" dirty="0" smtClean="0">
                          <a:solidFill>
                            <a:srgbClr val="012B74"/>
                          </a:solidFill>
                          <a:latin typeface="Arial" pitchFamily="34" charset="0"/>
                          <a:cs typeface="Arial" pitchFamily="34" charset="0"/>
                        </a:rPr>
                        <a:t>Baseline</a:t>
                      </a:r>
                      <a:endParaRPr lang="en-CA" sz="1600" b="1" dirty="0">
                        <a:solidFill>
                          <a:srgbClr val="012B74"/>
                        </a:solidFill>
                        <a:latin typeface="Arial" pitchFamily="34" charset="0"/>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CA" sz="1600" b="1" dirty="0" smtClean="0">
                          <a:solidFill>
                            <a:srgbClr val="012B74"/>
                          </a:solidFill>
                          <a:latin typeface="Arial" pitchFamily="34" charset="0"/>
                          <a:cs typeface="Arial" pitchFamily="34" charset="0"/>
                        </a:rPr>
                        <a:t>Follow-up</a:t>
                      </a:r>
                      <a:endParaRPr lang="en-CA" sz="1600" b="1" dirty="0">
                        <a:solidFill>
                          <a:srgbClr val="012B74"/>
                        </a:solidFill>
                        <a:latin typeface="Arial" pitchFamily="34" charset="0"/>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latinLnBrk="0" hangingPunct="1"/>
                      <a:r>
                        <a:rPr lang="en-CA" sz="1600" b="1" kern="1200" dirty="0" smtClean="0">
                          <a:solidFill>
                            <a:srgbClr val="012B74"/>
                          </a:solidFill>
                          <a:latin typeface="Arial" pitchFamily="34" charset="0"/>
                          <a:ea typeface="+mn-ea"/>
                          <a:cs typeface="Arial" pitchFamily="34" charset="0"/>
                        </a:rPr>
                        <a:t>Baseline</a:t>
                      </a:r>
                      <a:endParaRPr lang="en-CA" sz="1600" b="1" kern="1200" dirty="0">
                        <a:solidFill>
                          <a:srgbClr val="012B74"/>
                        </a:solidFill>
                        <a:latin typeface="Arial" pitchFamily="34" charset="0"/>
                        <a:ea typeface="+mn-ea"/>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algn="ctr" defTabSz="457200" rtl="0" eaLnBrk="1" latinLnBrk="0" hangingPunct="1"/>
                      <a:r>
                        <a:rPr lang="en-CA" sz="1600" b="1" kern="1200" dirty="0" smtClean="0">
                          <a:solidFill>
                            <a:srgbClr val="012B74"/>
                          </a:solidFill>
                          <a:latin typeface="Arial" pitchFamily="34" charset="0"/>
                          <a:ea typeface="+mn-ea"/>
                          <a:cs typeface="Arial" pitchFamily="34" charset="0"/>
                        </a:rPr>
                        <a:t>Follow-up</a:t>
                      </a:r>
                      <a:endParaRPr lang="en-CA" sz="1600" b="1" kern="1200" dirty="0">
                        <a:solidFill>
                          <a:srgbClr val="012B74"/>
                        </a:solidFill>
                        <a:latin typeface="Arial" pitchFamily="34" charset="0"/>
                        <a:ea typeface="+mn-ea"/>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vMerge="1">
                  <a:txBody>
                    <a:bodyPr/>
                    <a:lstStyle/>
                    <a:p>
                      <a:endParaRPr lang="en-CA"/>
                    </a:p>
                  </a:txBody>
                  <a:tcPr/>
                </a:tc>
              </a:tr>
              <a:tr h="0">
                <a:tc>
                  <a:txBody>
                    <a:bodyPr/>
                    <a:lstStyle/>
                    <a:p>
                      <a:pPr algn="l"/>
                      <a:r>
                        <a:rPr kumimoji="0" lang="en-CA" sz="1600" b="1" i="0" u="none" strike="noStrike" kern="1200" cap="none" normalizeH="0" baseline="0" dirty="0" smtClean="0">
                          <a:ln>
                            <a:noFill/>
                          </a:ln>
                          <a:solidFill>
                            <a:srgbClr val="012B74"/>
                          </a:solidFill>
                          <a:effectLst/>
                          <a:latin typeface="Arial" pitchFamily="34" charset="0"/>
                          <a:ea typeface="MS Mincho" pitchFamily="49" charset="-128"/>
                          <a:cs typeface="Arial" pitchFamily="34" charset="0"/>
                        </a:rPr>
                        <a:t>Length of ICU stay (days)*</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algn="ct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Median (IQR</a:t>
                      </a:r>
                      <a:r>
                        <a:rPr kumimoji="0" lang="en-CA" sz="1600" b="0" i="0" u="none" strike="noStrike" kern="1200" cap="none" normalizeH="0" baseline="30000" dirty="0" smtClean="0">
                          <a:ln>
                            <a:noFill/>
                          </a:ln>
                          <a:solidFill>
                            <a:srgbClr val="000000"/>
                          </a:solidFill>
                          <a:effectLst/>
                          <a:latin typeface="Arial" pitchFamily="34" charset="0"/>
                          <a:ea typeface="MS Mincho" pitchFamily="49" charset="-128"/>
                          <a:cs typeface="Arial" pitchFamily="34" charset="0"/>
                        </a:rPr>
                        <a:t>†</a:t>
                      </a: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6.1 </a:t>
                      </a:r>
                      <a:b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b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(3.4,11.1)</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7.2   (3.4,11.1)</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6.4   (3.3,12.6)</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5.7   (2.8,11.8)</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0.35</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r>
              <a:tr h="0">
                <a:tc>
                  <a:txBody>
                    <a:bodyPr/>
                    <a:lstStyle/>
                    <a:p>
                      <a:pPr algn="l"/>
                      <a:r>
                        <a:rPr kumimoji="0" lang="en-CA" sz="1600" b="1" i="0" u="none" strike="noStrike" kern="1200" cap="none" normalizeH="0" baseline="0" dirty="0" smtClean="0">
                          <a:ln>
                            <a:noFill/>
                          </a:ln>
                          <a:solidFill>
                            <a:srgbClr val="012B74"/>
                          </a:solidFill>
                          <a:effectLst/>
                          <a:latin typeface="Arial" pitchFamily="34" charset="0"/>
                          <a:ea typeface="MS Mincho" pitchFamily="49" charset="-128"/>
                          <a:cs typeface="Arial" pitchFamily="34" charset="0"/>
                        </a:rPr>
                        <a:t>Length of hospital stay (days)*</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algn="ct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Median (IQR)</a:t>
                      </a:r>
                      <a:endParaRPr kumimoji="0" lang="en-CA" sz="1600" b="0" i="0" u="none" strike="noStrike" kern="1200" cap="none" normalizeH="0" baseline="0" dirty="0">
                        <a:ln>
                          <a:noFill/>
                        </a:ln>
                        <a:solidFill>
                          <a:srgbClr val="000000"/>
                        </a:solidFill>
                        <a:effectLst/>
                        <a:latin typeface="Arial" pitchFamily="34" charset="0"/>
                        <a:ea typeface="MS Mincho" pitchFamily="49" charset="-128"/>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14.2 (8.1,29.8)</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13.5 (8.1,28.4)</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16.7 (7.5,27.7)</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13.8 (7.1,26.6)</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0.73</a:t>
                      </a:r>
                      <a:endParaRPr kumimoji="0" lang="en-US"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r>
              <a:tr h="0">
                <a:tc>
                  <a:txBody>
                    <a:bodyPr/>
                    <a:lstStyle/>
                    <a:p>
                      <a:pPr algn="l"/>
                      <a:r>
                        <a:rPr kumimoji="0" lang="en-CA" sz="1600" b="1" i="0" u="none" strike="noStrike" kern="1200" cap="none" normalizeH="0" baseline="0" dirty="0" smtClean="0">
                          <a:ln>
                            <a:noFill/>
                          </a:ln>
                          <a:solidFill>
                            <a:srgbClr val="012B74"/>
                          </a:solidFill>
                          <a:effectLst/>
                          <a:latin typeface="Arial" pitchFamily="34" charset="0"/>
                          <a:ea typeface="MS Mincho" pitchFamily="49" charset="-128"/>
                          <a:cs typeface="Arial" pitchFamily="34" charset="0"/>
                        </a:rPr>
                        <a:t>Length of mechanical ventilation (days)*</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algn="ct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Median (IQR)</a:t>
                      </a:r>
                      <a:endParaRPr kumimoji="0" lang="en-CA" sz="1600" b="0" i="0" u="none" strike="noStrike" kern="1200" cap="none" normalizeH="0" baseline="0" dirty="0">
                        <a:ln>
                          <a:noFill/>
                        </a:ln>
                        <a:solidFill>
                          <a:srgbClr val="000000"/>
                        </a:solidFill>
                        <a:effectLst/>
                        <a:latin typeface="Arial" pitchFamily="34" charset="0"/>
                        <a:ea typeface="MS Mincho" pitchFamily="49" charset="-128"/>
                        <a:cs typeface="Arial" pitchFamily="34" charset="0"/>
                      </a:endParaRP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3.7     (1.6,9.1)</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4.3     (1.3,9.9)</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3.1     (1.4,8.4)</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3        (1.4,7.3)</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a:t>
                      </a:r>
                      <a:r>
                        <a:rPr kumimoji="0" lang="en-CA" sz="16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57</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r>
              <a:tr h="164184">
                <a:tc>
                  <a:txBody>
                    <a:bodyPr/>
                    <a:lstStyle/>
                    <a:p>
                      <a:pPr algn="l"/>
                      <a:r>
                        <a:rPr kumimoji="0" lang="en-CA" sz="1600" b="1" i="0" u="none" strike="noStrike" kern="1200" cap="none" normalizeH="0" baseline="0" dirty="0" smtClean="0">
                          <a:ln>
                            <a:noFill/>
                          </a:ln>
                          <a:solidFill>
                            <a:srgbClr val="012B74"/>
                          </a:solidFill>
                          <a:effectLst/>
                          <a:latin typeface="Arial" pitchFamily="34" charset="0"/>
                          <a:ea typeface="MS Mincho" pitchFamily="49" charset="-128"/>
                          <a:cs typeface="Arial" pitchFamily="34" charset="0"/>
                        </a:rPr>
                        <a:t>Patient died within 60 days of </a:t>
                      </a:r>
                      <a:br>
                        <a:rPr kumimoji="0" lang="en-CA" sz="1600" b="1" i="0" u="none" strike="noStrike" kern="1200" cap="none" normalizeH="0" baseline="0" dirty="0" smtClean="0">
                          <a:ln>
                            <a:noFill/>
                          </a:ln>
                          <a:solidFill>
                            <a:srgbClr val="012B74"/>
                          </a:solidFill>
                          <a:effectLst/>
                          <a:latin typeface="Arial" pitchFamily="34" charset="0"/>
                          <a:ea typeface="MS Mincho" pitchFamily="49" charset="-128"/>
                          <a:cs typeface="Arial" pitchFamily="34" charset="0"/>
                        </a:rPr>
                      </a:br>
                      <a:r>
                        <a:rPr kumimoji="0" lang="en-CA" sz="1600" b="1" i="0" u="none" strike="noStrike" kern="1200" cap="none" normalizeH="0" baseline="0" dirty="0" smtClean="0">
                          <a:ln>
                            <a:noFill/>
                          </a:ln>
                          <a:solidFill>
                            <a:srgbClr val="012B74"/>
                          </a:solidFill>
                          <a:effectLst/>
                          <a:latin typeface="Arial" pitchFamily="34" charset="0"/>
                          <a:ea typeface="MS Mincho" pitchFamily="49" charset="-128"/>
                          <a:cs typeface="Arial" pitchFamily="34" charset="0"/>
                        </a:rPr>
                        <a:t>ICU admission</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algn="ctr"/>
                      <a:r>
                        <a:rPr kumimoji="0" lang="en-CA" sz="1600" b="0" i="0" u="none" strike="noStrike" kern="1200" cap="none" normalizeH="0" baseline="0" dirty="0" smtClean="0">
                          <a:ln>
                            <a:noFill/>
                          </a:ln>
                          <a:solidFill>
                            <a:srgbClr val="000000"/>
                          </a:solidFill>
                          <a:effectLst/>
                          <a:latin typeface="Arial" pitchFamily="34" charset="0"/>
                          <a:ea typeface="MS Mincho" pitchFamily="49" charset="-128"/>
                          <a:cs typeface="Arial" pitchFamily="34" charset="0"/>
                        </a:rPr>
                        <a:t>Yes</a:t>
                      </a:r>
                    </a:p>
                  </a:txBody>
                  <a:tcPr anchor="ctr">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70 </a:t>
                      </a:r>
                      <a:b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b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(25.9%)</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68 </a:t>
                      </a:r>
                      <a:b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b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(27.0%)</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65 (24.1%)</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63 </a:t>
                      </a:r>
                      <a:b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b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(23.6%)</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rPr>
                        <a:t>0.</a:t>
                      </a:r>
                      <a:r>
                        <a:rPr kumimoji="0" lang="en-CA" sz="1600" b="0" i="0" u="none" strike="noStrike" cap="none" normalizeH="0" baseline="0" dirty="0" smtClean="0">
                          <a:ln>
                            <a:noFill/>
                          </a:ln>
                          <a:solidFill>
                            <a:srgbClr val="000000"/>
                          </a:solidFill>
                          <a:effectLst/>
                          <a:latin typeface="Arial" pitchFamily="34" charset="0"/>
                          <a:ea typeface="SimSun" pitchFamily="2" charset="-122"/>
                          <a:cs typeface="Arial" pitchFamily="34" charset="0"/>
                        </a:rPr>
                        <a:t>53</a:t>
                      </a:r>
                      <a:endParaRPr kumimoji="0" lang="en-US" sz="1600" b="0" i="0" u="none" strike="noStrike" cap="none" normalizeH="0" baseline="0" dirty="0" smtClean="0">
                        <a:ln>
                          <a:noFill/>
                        </a:ln>
                        <a:solidFill>
                          <a:srgbClr val="000000"/>
                        </a:solidFill>
                        <a:effectLst/>
                        <a:latin typeface="Arial" pitchFamily="34" charset="0"/>
                        <a:ea typeface="MS Mincho" pitchFamily="49" charset="-128"/>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solidFill>
                      <a:schemeClr val="tx1"/>
                    </a:solidFill>
                  </a:tcPr>
                </a:tc>
              </a:tr>
            </a:tbl>
          </a:graphicData>
        </a:graphic>
      </p:graphicFrame>
      <p:sp>
        <p:nvSpPr>
          <p:cNvPr id="8" name="Rectangle 4"/>
          <p:cNvSpPr>
            <a:spLocks noChangeArrowheads="1"/>
          </p:cNvSpPr>
          <p:nvPr/>
        </p:nvSpPr>
        <p:spPr bwMode="auto">
          <a:xfrm>
            <a:off x="72250" y="4800600"/>
            <a:ext cx="6318525" cy="307777"/>
          </a:xfrm>
          <a:prstGeom prst="rect">
            <a:avLst/>
          </a:prstGeom>
          <a:noFill/>
          <a:ln w="9525">
            <a:noFill/>
            <a:miter lim="800000"/>
            <a:headEnd/>
            <a:tailEnd/>
          </a:ln>
        </p:spPr>
        <p:txBody>
          <a:bodyPr wrap="none" anchor="ctr">
            <a:spAutoFit/>
          </a:bodyPr>
          <a:lstStyle/>
          <a:p>
            <a:pPr algn="l"/>
            <a:r>
              <a:rPr lang="en-US" altLang="zh-CN" sz="1400" dirty="0" smtClean="0">
                <a:solidFill>
                  <a:srgbClr val="000000"/>
                </a:solidFill>
                <a:latin typeface="Arial" pitchFamily="34" charset="0"/>
                <a:cs typeface="Arial" pitchFamily="34" charset="0"/>
              </a:rPr>
              <a:t>* Based </a:t>
            </a:r>
            <a:r>
              <a:rPr lang="en-US" altLang="zh-CN" sz="1400" dirty="0">
                <a:solidFill>
                  <a:srgbClr val="000000"/>
                </a:solidFill>
                <a:latin typeface="Arial" pitchFamily="34" charset="0"/>
                <a:cs typeface="Arial" pitchFamily="34" charset="0"/>
              </a:rPr>
              <a:t>on 60-day survivors only. Time before ICU admission is not counted. </a:t>
            </a:r>
          </a:p>
        </p:txBody>
      </p:sp>
      <p:sp>
        <p:nvSpPr>
          <p:cNvPr id="5" name="TextBox 5"/>
          <p:cNvSpPr txBox="1">
            <a:spLocks noChangeArrowheads="1"/>
          </p:cNvSpPr>
          <p:nvPr/>
        </p:nvSpPr>
        <p:spPr bwMode="auto">
          <a:xfrm>
            <a:off x="70264" y="5407223"/>
            <a:ext cx="5264725" cy="307777"/>
          </a:xfrm>
          <a:prstGeom prst="rect">
            <a:avLst/>
          </a:prstGeom>
          <a:noFill/>
          <a:ln w="9525">
            <a:noFill/>
            <a:miter lim="800000"/>
            <a:headEnd/>
            <a:tailEnd/>
          </a:ln>
        </p:spPr>
        <p:txBody>
          <a:bodyPr wrap="square">
            <a:spAutoFit/>
          </a:bodyPr>
          <a:lstStyle/>
          <a:p>
            <a:pPr algn="l"/>
            <a:r>
              <a:rPr lang="en-US" sz="1400" baseline="30000" dirty="0" smtClean="0">
                <a:solidFill>
                  <a:schemeClr val="bg2"/>
                </a:solidFill>
                <a:latin typeface="Arial" pitchFamily="34" charset="0"/>
                <a:cs typeface="Arial" pitchFamily="34" charset="0"/>
              </a:rPr>
              <a:t>†</a:t>
            </a:r>
            <a:r>
              <a:rPr lang="en-US" sz="1400" dirty="0" smtClean="0">
                <a:solidFill>
                  <a:schemeClr val="bg2"/>
                </a:solidFill>
                <a:latin typeface="Arial" pitchFamily="34" charset="0"/>
                <a:cs typeface="Arial" pitchFamily="34" charset="0"/>
              </a:rPr>
              <a:t> IQR: interquartile range</a:t>
            </a:r>
          </a:p>
        </p:txBody>
      </p:sp>
    </p:spTree>
    <p:custDataLst>
      <p:tags r:id="rId1"/>
    </p:custDataLst>
    <p:extLst>
      <p:ext uri="{BB962C8B-B14F-4D97-AF65-F5344CB8AC3E}">
        <p14:creationId xmlns="" xmlns:p14="http://schemas.microsoft.com/office/powerpoint/2010/main" val="34314217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52400"/>
            <a:ext cx="9144000" cy="1143000"/>
          </a:xfrm>
        </p:spPr>
        <p:txBody>
          <a:bodyPr/>
          <a:lstStyle/>
          <a:p>
            <a:pPr>
              <a:lnSpc>
                <a:spcPct val="85000"/>
              </a:lnSpc>
            </a:pPr>
            <a:r>
              <a:rPr lang="en-US" sz="3400" dirty="0">
                <a:latin typeface="Calibri" pitchFamily="34" charset="0"/>
                <a:ea typeface="SimSun" pitchFamily="2" charset="-122"/>
                <a:cs typeface="Times New Roman" pitchFamily="18" charset="0"/>
              </a:rPr>
              <a:t>Change of </a:t>
            </a:r>
            <a:r>
              <a:rPr lang="en-US" sz="3400" dirty="0" smtClean="0">
                <a:latin typeface="Calibri" pitchFamily="34" charset="0"/>
                <a:ea typeface="SimSun" pitchFamily="2" charset="-122"/>
                <a:cs typeface="Times New Roman" pitchFamily="18" charset="0"/>
              </a:rPr>
              <a:t>Nutritional Intake </a:t>
            </a:r>
            <a:r>
              <a:rPr lang="en-US" sz="3400" dirty="0">
                <a:latin typeface="Calibri" pitchFamily="34" charset="0"/>
                <a:ea typeface="SimSun" pitchFamily="2" charset="-122"/>
                <a:cs typeface="Times New Roman" pitchFamily="18" charset="0"/>
              </a:rPr>
              <a:t>from </a:t>
            </a:r>
            <a:r>
              <a:rPr lang="en-US" sz="3400" dirty="0" smtClean="0">
                <a:latin typeface="Calibri" pitchFamily="34" charset="0"/>
                <a:ea typeface="SimSun" pitchFamily="2" charset="-122"/>
                <a:cs typeface="Times New Roman" pitchFamily="18" charset="0"/>
              </a:rPr>
              <a:t>Baseline </a:t>
            </a:r>
            <a:br>
              <a:rPr lang="en-US" sz="3400" dirty="0" smtClean="0">
                <a:latin typeface="Calibri" pitchFamily="34" charset="0"/>
                <a:ea typeface="SimSun" pitchFamily="2" charset="-122"/>
                <a:cs typeface="Times New Roman" pitchFamily="18" charset="0"/>
              </a:rPr>
            </a:br>
            <a:r>
              <a:rPr lang="en-US" sz="3400" dirty="0" smtClean="0">
                <a:latin typeface="Calibri" pitchFamily="34" charset="0"/>
                <a:ea typeface="SimSun" pitchFamily="2" charset="-122"/>
                <a:cs typeface="Times New Roman" pitchFamily="18" charset="0"/>
              </a:rPr>
              <a:t>to Follow-up </a:t>
            </a:r>
            <a:r>
              <a:rPr lang="en-US" sz="3400" dirty="0">
                <a:latin typeface="Calibri" pitchFamily="34" charset="0"/>
                <a:ea typeface="SimSun" pitchFamily="2" charset="-122"/>
                <a:cs typeface="Times New Roman" pitchFamily="18" charset="0"/>
              </a:rPr>
              <a:t>of </a:t>
            </a:r>
            <a:r>
              <a:rPr lang="en-US" sz="3400" dirty="0" smtClean="0">
                <a:latin typeface="Calibri" pitchFamily="34" charset="0"/>
                <a:ea typeface="SimSun" pitchFamily="2" charset="-122"/>
                <a:cs typeface="Times New Roman" pitchFamily="18" charset="0"/>
              </a:rPr>
              <a:t>All </a:t>
            </a:r>
            <a:r>
              <a:rPr lang="en-US" sz="3400" dirty="0">
                <a:latin typeface="Calibri" pitchFamily="34" charset="0"/>
                <a:ea typeface="SimSun" pitchFamily="2" charset="-122"/>
                <a:cs typeface="Times New Roman" pitchFamily="18" charset="0"/>
              </a:rPr>
              <a:t>the </a:t>
            </a:r>
            <a:r>
              <a:rPr lang="en-US" sz="3400" dirty="0" smtClean="0">
                <a:latin typeface="Calibri" pitchFamily="34" charset="0"/>
                <a:ea typeface="SimSun" pitchFamily="2" charset="-122"/>
                <a:cs typeface="Times New Roman" pitchFamily="18" charset="0"/>
              </a:rPr>
              <a:t>Study Sites </a:t>
            </a:r>
            <a:r>
              <a:rPr lang="en-US" sz="3000" dirty="0" smtClean="0">
                <a:latin typeface="Arial" pitchFamily="34" charset="0"/>
                <a:cs typeface="Arial" pitchFamily="34" charset="0"/>
              </a:rPr>
              <a:t>(All patients</a:t>
            </a:r>
            <a:r>
              <a:rPr lang="en-US" sz="3000" dirty="0">
                <a:latin typeface="Arial" pitchFamily="34" charset="0"/>
                <a:cs typeface="Arial" pitchFamily="34" charset="0"/>
              </a:rPr>
              <a:t>)</a:t>
            </a:r>
          </a:p>
        </p:txBody>
      </p:sp>
      <p:sp>
        <p:nvSpPr>
          <p:cNvPr id="39939" name="TextBox 10"/>
          <p:cNvSpPr txBox="1">
            <a:spLocks noChangeArrowheads="1"/>
          </p:cNvSpPr>
          <p:nvPr/>
        </p:nvSpPr>
        <p:spPr bwMode="auto">
          <a:xfrm>
            <a:off x="2514600" y="1280160"/>
            <a:ext cx="411480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noAutofit/>
          </a:bodyPr>
          <a:lstStyle/>
          <a:p>
            <a:r>
              <a:rPr lang="en-US" sz="2000" b="1" dirty="0">
                <a:solidFill>
                  <a:srgbClr val="012B74"/>
                </a:solidFill>
                <a:latin typeface="Arial" pitchFamily="34" charset="0"/>
                <a:cs typeface="Arial" pitchFamily="34" charset="0"/>
              </a:rPr>
              <a:t>% </a:t>
            </a:r>
            <a:r>
              <a:rPr lang="en-US" sz="2000" b="1" dirty="0" smtClean="0">
                <a:solidFill>
                  <a:srgbClr val="012B74"/>
                </a:solidFill>
                <a:latin typeface="Arial" pitchFamily="34" charset="0"/>
                <a:cs typeface="Arial" pitchFamily="34" charset="0"/>
              </a:rPr>
              <a:t>Calories Received/Prescribed</a:t>
            </a:r>
            <a:endParaRPr lang="en-US" sz="2000" b="1" dirty="0">
              <a:solidFill>
                <a:srgbClr val="012B74"/>
              </a:solidFill>
              <a:latin typeface="Arial" pitchFamily="34" charset="0"/>
              <a:cs typeface="Arial" pitchFamily="34" charset="0"/>
            </a:endParaRPr>
          </a:p>
        </p:txBody>
      </p:sp>
      <p:pic>
        <p:nvPicPr>
          <p:cNvPr id="39940" name="Picture 5"/>
          <p:cNvPicPr>
            <a:picLocks noChangeAspect="1" noChangeArrowheads="1"/>
          </p:cNvPicPr>
          <p:nvPr/>
        </p:nvPicPr>
        <p:blipFill>
          <a:blip r:embed="rId4" cstate="print"/>
          <a:srcRect t="3238" b="6476"/>
          <a:stretch>
            <a:fillRect/>
          </a:stretch>
        </p:blipFill>
        <p:spPr bwMode="auto">
          <a:xfrm>
            <a:off x="479906" y="1826200"/>
            <a:ext cx="8184188" cy="3736400"/>
          </a:xfrm>
          <a:prstGeom prst="rect">
            <a:avLst/>
          </a:prstGeom>
          <a:solidFill>
            <a:schemeClr val="tx1"/>
          </a:solidFill>
          <a:ln w="6350">
            <a:solidFill>
              <a:srgbClr val="1AA4D5"/>
            </a:solidFill>
            <a:miter lim="800000"/>
            <a:headEnd/>
            <a:tailEnd/>
          </a:ln>
        </p:spPr>
      </p:pic>
      <p:sp>
        <p:nvSpPr>
          <p:cNvPr id="5" name="TextBox 4"/>
          <p:cNvSpPr txBox="1"/>
          <p:nvPr/>
        </p:nvSpPr>
        <p:spPr>
          <a:xfrm>
            <a:off x="2819400" y="2362201"/>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value=0.001</a:t>
            </a:r>
            <a:endParaRPr lang="en-US" sz="700" dirty="0">
              <a:solidFill>
                <a:schemeClr val="bg2"/>
              </a:solidFill>
              <a:latin typeface="Arial(W1)" pitchFamily="34" charset="0"/>
            </a:endParaRPr>
          </a:p>
        </p:txBody>
      </p:sp>
      <p:sp>
        <p:nvSpPr>
          <p:cNvPr id="6" name="TextBox 5"/>
          <p:cNvSpPr txBox="1"/>
          <p:nvPr/>
        </p:nvSpPr>
        <p:spPr>
          <a:xfrm>
            <a:off x="7010400" y="2362200"/>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value=0.71</a:t>
            </a:r>
            <a:endParaRPr lang="en-US" sz="700" dirty="0">
              <a:solidFill>
                <a:schemeClr val="bg2"/>
              </a:solidFill>
              <a:latin typeface="Arial(W1)" pitchFamily="34" charset="0"/>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52400"/>
            <a:ext cx="7772400" cy="1143000"/>
          </a:xfrm>
        </p:spPr>
        <p:txBody>
          <a:bodyPr/>
          <a:lstStyle/>
          <a:p>
            <a:r>
              <a:rPr lang="en-US" sz="2800" dirty="0" smtClean="0">
                <a:latin typeface="Calibri" pitchFamily="34" charset="0"/>
              </a:rPr>
              <a:t>Early vs. Delayed EN:</a:t>
            </a:r>
            <a:br>
              <a:rPr lang="en-US" sz="2800" dirty="0" smtClean="0">
                <a:latin typeface="Calibri" pitchFamily="34" charset="0"/>
              </a:rPr>
            </a:br>
            <a:r>
              <a:rPr lang="en-US" sz="2800" dirty="0" smtClean="0">
                <a:latin typeface="Calibri" pitchFamily="34" charset="0"/>
              </a:rPr>
              <a:t> Effect on Infectious Complications</a:t>
            </a:r>
            <a:endParaRPr lang="en-CA" sz="2800" dirty="0" smtClean="0">
              <a:latin typeface="Calibri" pitchFamily="34" charset="0"/>
            </a:endParaRPr>
          </a:p>
        </p:txBody>
      </p:sp>
      <p:sp>
        <p:nvSpPr>
          <p:cNvPr id="43011" name="Rectangle 4"/>
          <p:cNvSpPr>
            <a:spLocks noChangeArrowheads="1"/>
          </p:cNvSpPr>
          <p:nvPr/>
        </p:nvSpPr>
        <p:spPr bwMode="auto">
          <a:xfrm>
            <a:off x="461963" y="2162175"/>
            <a:ext cx="9144000" cy="0"/>
          </a:xfrm>
          <a:prstGeom prst="rect">
            <a:avLst/>
          </a:prstGeom>
          <a:noFill/>
          <a:ln w="9525">
            <a:noFill/>
            <a:miter lim="800000"/>
            <a:headEnd/>
            <a:tailEnd/>
          </a:ln>
        </p:spPr>
        <p:txBody>
          <a:bodyPr>
            <a:spAutoFit/>
          </a:bodyPr>
          <a:lstStyle/>
          <a:p>
            <a:endParaRPr lang="en-CA"/>
          </a:p>
        </p:txBody>
      </p:sp>
      <p:sp>
        <p:nvSpPr>
          <p:cNvPr id="43012" name="Text Box 1027"/>
          <p:cNvSpPr txBox="1">
            <a:spLocks noChangeArrowheads="1"/>
          </p:cNvSpPr>
          <p:nvPr/>
        </p:nvSpPr>
        <p:spPr bwMode="auto">
          <a:xfrm>
            <a:off x="1447800" y="5334000"/>
            <a:ext cx="7620000" cy="400050"/>
          </a:xfrm>
          <a:prstGeom prst="rect">
            <a:avLst/>
          </a:prstGeom>
          <a:noFill/>
          <a:ln w="12700">
            <a:noFill/>
            <a:miter lim="800000"/>
            <a:headEnd type="none" w="sm" len="sm"/>
            <a:tailEnd type="none" w="sm" len="sm"/>
          </a:ln>
        </p:spPr>
        <p:txBody>
          <a:bodyPr>
            <a:spAutoFit/>
          </a:bodyPr>
          <a:lstStyle/>
          <a:p>
            <a:pPr algn="r" eaLnBrk="1" hangingPunct="1"/>
            <a:r>
              <a:rPr lang="en-US" sz="2000" dirty="0">
                <a:solidFill>
                  <a:schemeClr val="bg1"/>
                </a:solidFill>
              </a:rPr>
              <a:t>Updated 2013 www.criticalcarenutrition.com</a:t>
            </a:r>
          </a:p>
        </p:txBody>
      </p:sp>
      <p:pic>
        <p:nvPicPr>
          <p:cNvPr id="48129" name="Picture 1"/>
          <p:cNvPicPr>
            <a:picLocks noChangeAspect="1" noChangeArrowheads="1"/>
          </p:cNvPicPr>
          <p:nvPr/>
        </p:nvPicPr>
        <p:blipFill>
          <a:blip r:embed="rId3" cstate="print"/>
          <a:srcRect/>
          <a:stretch>
            <a:fillRect/>
          </a:stretch>
        </p:blipFill>
        <p:spPr bwMode="auto">
          <a:xfrm>
            <a:off x="838200" y="990600"/>
            <a:ext cx="744855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5"/>
          <p:cNvPicPr>
            <a:picLocks noChangeAspect="1" noChangeArrowheads="1"/>
          </p:cNvPicPr>
          <p:nvPr/>
        </p:nvPicPr>
        <p:blipFill>
          <a:blip r:embed="rId4" cstate="print"/>
          <a:srcRect t="3238" b="6476"/>
          <a:stretch>
            <a:fillRect/>
          </a:stretch>
        </p:blipFill>
        <p:spPr bwMode="auto">
          <a:xfrm>
            <a:off x="483293" y="1821811"/>
            <a:ext cx="8177415" cy="3740789"/>
          </a:xfrm>
          <a:prstGeom prst="rect">
            <a:avLst/>
          </a:prstGeom>
          <a:solidFill>
            <a:schemeClr val="tx1"/>
          </a:solidFill>
          <a:ln w="6350">
            <a:solidFill>
              <a:srgbClr val="1AA4D5"/>
            </a:solidFill>
            <a:miter lim="800000"/>
            <a:headEnd/>
            <a:tailEnd/>
          </a:ln>
        </p:spPr>
      </p:pic>
      <p:sp>
        <p:nvSpPr>
          <p:cNvPr id="5" name="TextBox 10"/>
          <p:cNvSpPr txBox="1">
            <a:spLocks noChangeArrowheads="1"/>
          </p:cNvSpPr>
          <p:nvPr/>
        </p:nvSpPr>
        <p:spPr bwMode="auto">
          <a:xfrm>
            <a:off x="2606040" y="1280160"/>
            <a:ext cx="393192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anchor="ctr" anchorCtr="0">
            <a:noAutofit/>
          </a:bodyPr>
          <a:lstStyle/>
          <a:p>
            <a:r>
              <a:rPr lang="en-US" sz="2000" b="1" dirty="0">
                <a:solidFill>
                  <a:srgbClr val="012B74"/>
                </a:solidFill>
                <a:latin typeface="Arial" pitchFamily="34" charset="0"/>
                <a:cs typeface="Arial" pitchFamily="34" charset="0"/>
              </a:rPr>
              <a:t>% P</a:t>
            </a:r>
            <a:r>
              <a:rPr lang="en-US" sz="2000" b="1" dirty="0" smtClean="0">
                <a:solidFill>
                  <a:srgbClr val="012B74"/>
                </a:solidFill>
                <a:latin typeface="Arial" pitchFamily="34" charset="0"/>
                <a:cs typeface="Arial" pitchFamily="34" charset="0"/>
              </a:rPr>
              <a:t>rotein Received/Prescribed</a:t>
            </a:r>
            <a:endParaRPr lang="en-US" sz="2000" b="1" dirty="0">
              <a:solidFill>
                <a:srgbClr val="012B74"/>
              </a:solidFill>
              <a:latin typeface="Arial" pitchFamily="34" charset="0"/>
              <a:cs typeface="Arial" pitchFamily="34" charset="0"/>
            </a:endParaRPr>
          </a:p>
        </p:txBody>
      </p:sp>
      <p:sp>
        <p:nvSpPr>
          <p:cNvPr id="8" name="Title 1"/>
          <p:cNvSpPr>
            <a:spLocks noGrp="1"/>
          </p:cNvSpPr>
          <p:nvPr>
            <p:ph type="title"/>
          </p:nvPr>
        </p:nvSpPr>
        <p:spPr>
          <a:xfrm>
            <a:off x="0" y="160313"/>
            <a:ext cx="9144000" cy="1143000"/>
          </a:xfrm>
        </p:spPr>
        <p:txBody>
          <a:bodyPr/>
          <a:lstStyle/>
          <a:p>
            <a:pPr>
              <a:lnSpc>
                <a:spcPct val="85000"/>
              </a:lnSpc>
            </a:pPr>
            <a:r>
              <a:rPr lang="en-US" sz="3400" dirty="0">
                <a:latin typeface="Calibri" pitchFamily="34" charset="0"/>
                <a:ea typeface="SimSun" pitchFamily="2" charset="-122"/>
                <a:cs typeface="Times New Roman" pitchFamily="18" charset="0"/>
              </a:rPr>
              <a:t>Change of </a:t>
            </a:r>
            <a:r>
              <a:rPr lang="en-US" sz="3400" dirty="0" smtClean="0">
                <a:latin typeface="Calibri" pitchFamily="34" charset="0"/>
                <a:ea typeface="SimSun" pitchFamily="2" charset="-122"/>
                <a:cs typeface="Times New Roman" pitchFamily="18" charset="0"/>
              </a:rPr>
              <a:t>Nutritional Intake </a:t>
            </a:r>
            <a:r>
              <a:rPr lang="en-US" sz="3400" dirty="0">
                <a:latin typeface="Calibri" pitchFamily="34" charset="0"/>
                <a:ea typeface="SimSun" pitchFamily="2" charset="-122"/>
                <a:cs typeface="Times New Roman" pitchFamily="18" charset="0"/>
              </a:rPr>
              <a:t>from </a:t>
            </a:r>
            <a:r>
              <a:rPr lang="en-US" sz="3400" dirty="0" smtClean="0">
                <a:latin typeface="Calibri" pitchFamily="34" charset="0"/>
                <a:ea typeface="SimSun" pitchFamily="2" charset="-122"/>
                <a:cs typeface="Times New Roman" pitchFamily="18" charset="0"/>
              </a:rPr>
              <a:t>Baseline </a:t>
            </a:r>
            <a:br>
              <a:rPr lang="en-US" sz="3400" dirty="0" smtClean="0">
                <a:latin typeface="Calibri" pitchFamily="34" charset="0"/>
                <a:ea typeface="SimSun" pitchFamily="2" charset="-122"/>
                <a:cs typeface="Times New Roman" pitchFamily="18" charset="0"/>
              </a:rPr>
            </a:br>
            <a:r>
              <a:rPr lang="en-US" sz="3400" dirty="0" smtClean="0">
                <a:latin typeface="Calibri" pitchFamily="34" charset="0"/>
                <a:ea typeface="SimSun" pitchFamily="2" charset="-122"/>
                <a:cs typeface="Times New Roman" pitchFamily="18" charset="0"/>
              </a:rPr>
              <a:t>to Follow-up </a:t>
            </a:r>
            <a:r>
              <a:rPr lang="en-US" sz="3400" dirty="0">
                <a:latin typeface="Calibri" pitchFamily="34" charset="0"/>
                <a:ea typeface="SimSun" pitchFamily="2" charset="-122"/>
                <a:cs typeface="Times New Roman" pitchFamily="18" charset="0"/>
              </a:rPr>
              <a:t>of </a:t>
            </a:r>
            <a:r>
              <a:rPr lang="en-US" sz="3400" dirty="0" smtClean="0">
                <a:latin typeface="Calibri" pitchFamily="34" charset="0"/>
                <a:ea typeface="SimSun" pitchFamily="2" charset="-122"/>
                <a:cs typeface="Times New Roman" pitchFamily="18" charset="0"/>
              </a:rPr>
              <a:t>All </a:t>
            </a:r>
            <a:r>
              <a:rPr lang="en-US" sz="3400" dirty="0">
                <a:latin typeface="Calibri" pitchFamily="34" charset="0"/>
                <a:ea typeface="SimSun" pitchFamily="2" charset="-122"/>
                <a:cs typeface="Times New Roman" pitchFamily="18" charset="0"/>
              </a:rPr>
              <a:t>the </a:t>
            </a:r>
            <a:r>
              <a:rPr lang="en-US" sz="3400" dirty="0" smtClean="0">
                <a:latin typeface="Calibri" pitchFamily="34" charset="0"/>
                <a:ea typeface="SimSun" pitchFamily="2" charset="-122"/>
                <a:cs typeface="Times New Roman" pitchFamily="18" charset="0"/>
              </a:rPr>
              <a:t>Study Sites </a:t>
            </a:r>
            <a:r>
              <a:rPr lang="en-US" sz="3000" dirty="0" smtClean="0">
                <a:latin typeface="Arial" pitchFamily="34" charset="0"/>
                <a:cs typeface="Arial" pitchFamily="34" charset="0"/>
              </a:rPr>
              <a:t>(All patients</a:t>
            </a:r>
            <a:r>
              <a:rPr lang="en-US" sz="3000" dirty="0">
                <a:latin typeface="Arial" pitchFamily="34" charset="0"/>
                <a:cs typeface="Arial" pitchFamily="34" charset="0"/>
              </a:rPr>
              <a:t>)</a:t>
            </a:r>
          </a:p>
        </p:txBody>
      </p:sp>
      <p:sp>
        <p:nvSpPr>
          <p:cNvPr id="6" name="TextBox 5"/>
          <p:cNvSpPr txBox="1"/>
          <p:nvPr/>
        </p:nvSpPr>
        <p:spPr>
          <a:xfrm>
            <a:off x="2819400" y="2362201"/>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value=0.005</a:t>
            </a:r>
            <a:endParaRPr lang="en-US" sz="700" dirty="0">
              <a:solidFill>
                <a:schemeClr val="bg2"/>
              </a:solidFill>
              <a:latin typeface="Arial(W1)" pitchFamily="34" charset="0"/>
            </a:endParaRPr>
          </a:p>
        </p:txBody>
      </p:sp>
      <p:sp>
        <p:nvSpPr>
          <p:cNvPr id="7" name="TextBox 6"/>
          <p:cNvSpPr txBox="1"/>
          <p:nvPr/>
        </p:nvSpPr>
        <p:spPr>
          <a:xfrm>
            <a:off x="6934200" y="2362200"/>
            <a:ext cx="914400" cy="200055"/>
          </a:xfrm>
          <a:prstGeom prst="rect">
            <a:avLst/>
          </a:prstGeom>
          <a:solidFill>
            <a:srgbClr val="FFFFFF"/>
          </a:solidFill>
        </p:spPr>
        <p:txBody>
          <a:bodyPr wrap="square" rtlCol="0">
            <a:spAutoFit/>
          </a:bodyPr>
          <a:lstStyle/>
          <a:p>
            <a:r>
              <a:rPr lang="en-US" sz="700" dirty="0" smtClean="0">
                <a:solidFill>
                  <a:schemeClr val="bg2"/>
                </a:solidFill>
                <a:latin typeface="Arial(W1)" pitchFamily="34" charset="0"/>
              </a:rPr>
              <a:t>p value=0.81</a:t>
            </a:r>
            <a:endParaRPr lang="en-US" sz="700" dirty="0">
              <a:solidFill>
                <a:schemeClr val="bg2"/>
              </a:solidFill>
              <a:latin typeface="Arial(W1)" pitchFamily="34" charset="0"/>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457200" y="1466600"/>
            <a:ext cx="8229600" cy="4172200"/>
          </a:xfrm>
          <a:prstGeom prst="rect">
            <a:avLst/>
          </a:prstGeom>
          <a:solidFill>
            <a:srgbClr val="FFFFFF"/>
          </a:solidFill>
          <a:ln w="6350" cap="flat" cmpd="sng" algn="ctr">
            <a:solidFill>
              <a:srgbClr val="1AA4D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sp>
        <p:nvSpPr>
          <p:cNvPr id="47106" name="Title 1"/>
          <p:cNvSpPr>
            <a:spLocks noGrp="1"/>
          </p:cNvSpPr>
          <p:nvPr>
            <p:ph type="title"/>
          </p:nvPr>
        </p:nvSpPr>
        <p:spPr>
          <a:xfrm>
            <a:off x="0" y="167250"/>
            <a:ext cx="9144000" cy="1143000"/>
          </a:xfrm>
        </p:spPr>
        <p:txBody>
          <a:bodyPr/>
          <a:lstStyle/>
          <a:p>
            <a:pPr>
              <a:lnSpc>
                <a:spcPct val="85000"/>
              </a:lnSpc>
            </a:pPr>
            <a:r>
              <a:rPr lang="en-CA" sz="3000" dirty="0">
                <a:latin typeface="Calibri" pitchFamily="34" charset="0"/>
                <a:ea typeface="SimSun" pitchFamily="2" charset="-122"/>
                <a:cs typeface="Times New Roman" pitchFamily="18" charset="0"/>
              </a:rPr>
              <a:t>Daily Proportion of Prescription Received by EN in </a:t>
            </a:r>
            <a:r>
              <a:rPr lang="en-CA" sz="3000" dirty="0" smtClean="0">
                <a:latin typeface="Calibri" pitchFamily="34" charset="0"/>
                <a:ea typeface="SimSun" pitchFamily="2" charset="-122"/>
                <a:cs typeface="Times New Roman" pitchFamily="18" charset="0"/>
              </a:rPr>
              <a:t>ITT,</a:t>
            </a:r>
            <a:br>
              <a:rPr lang="en-CA" sz="3000" dirty="0" smtClean="0">
                <a:latin typeface="Calibri" pitchFamily="34" charset="0"/>
                <a:ea typeface="SimSun" pitchFamily="2" charset="-122"/>
                <a:cs typeface="Times New Roman" pitchFamily="18" charset="0"/>
              </a:rPr>
            </a:br>
            <a:r>
              <a:rPr lang="en-CA" sz="3000" dirty="0" smtClean="0">
                <a:latin typeface="Calibri" pitchFamily="34" charset="0"/>
                <a:ea typeface="SimSun" pitchFamily="2" charset="-122"/>
                <a:cs typeface="Times New Roman" pitchFamily="18" charset="0"/>
              </a:rPr>
              <a:t>Efficacy </a:t>
            </a:r>
            <a:r>
              <a:rPr lang="en-CA" sz="3000" dirty="0">
                <a:latin typeface="Calibri" pitchFamily="34" charset="0"/>
                <a:ea typeface="SimSun" pitchFamily="2" charset="-122"/>
                <a:cs typeface="Times New Roman" pitchFamily="18" charset="0"/>
              </a:rPr>
              <a:t>and Full Volume Feeds S</a:t>
            </a:r>
            <a:r>
              <a:rPr lang="en-CA" sz="3000" dirty="0" smtClean="0">
                <a:latin typeface="Calibri" pitchFamily="34" charset="0"/>
                <a:ea typeface="SimSun" pitchFamily="2" charset="-122"/>
                <a:cs typeface="Times New Roman" pitchFamily="18" charset="0"/>
              </a:rPr>
              <a:t>ubgroups </a:t>
            </a:r>
            <a:br>
              <a:rPr lang="en-CA" sz="3000" dirty="0" smtClean="0">
                <a:latin typeface="Calibri" pitchFamily="34" charset="0"/>
                <a:ea typeface="SimSun" pitchFamily="2" charset="-122"/>
                <a:cs typeface="Times New Roman" pitchFamily="18" charset="0"/>
              </a:rPr>
            </a:br>
            <a:r>
              <a:rPr lang="en-CA" sz="3000" dirty="0" smtClean="0">
                <a:latin typeface="Calibri" pitchFamily="34" charset="0"/>
                <a:ea typeface="SimSun" pitchFamily="2" charset="-122"/>
                <a:cs typeface="Times New Roman" pitchFamily="18" charset="0"/>
              </a:rPr>
              <a:t>(Among </a:t>
            </a:r>
            <a:r>
              <a:rPr lang="en-CA" sz="3000" dirty="0">
                <a:latin typeface="Calibri" pitchFamily="34" charset="0"/>
                <a:ea typeface="SimSun" pitchFamily="2" charset="-122"/>
                <a:cs typeface="Times New Roman" pitchFamily="18" charset="0"/>
              </a:rPr>
              <a:t>P</a:t>
            </a:r>
            <a:r>
              <a:rPr lang="en-CA" sz="3000" dirty="0" smtClean="0">
                <a:latin typeface="Calibri" pitchFamily="34" charset="0"/>
                <a:ea typeface="SimSun" pitchFamily="2" charset="-122"/>
                <a:cs typeface="Times New Roman" pitchFamily="18" charset="0"/>
              </a:rPr>
              <a:t>atients </a:t>
            </a:r>
            <a:r>
              <a:rPr lang="en-CA" sz="3000" dirty="0">
                <a:latin typeface="Calibri" pitchFamily="34" charset="0"/>
                <a:ea typeface="SimSun" pitchFamily="2" charset="-122"/>
                <a:cs typeface="Times New Roman" pitchFamily="18" charset="0"/>
              </a:rPr>
              <a:t>in the </a:t>
            </a:r>
            <a:r>
              <a:rPr lang="en-CA" sz="3000" dirty="0" smtClean="0">
                <a:latin typeface="Calibri" pitchFamily="34" charset="0"/>
                <a:ea typeface="SimSun" pitchFamily="2" charset="-122"/>
                <a:cs typeface="Times New Roman" pitchFamily="18" charset="0"/>
              </a:rPr>
              <a:t>Intervention </a:t>
            </a:r>
            <a:r>
              <a:rPr lang="en-CA" sz="3000" dirty="0">
                <a:latin typeface="Calibri" pitchFamily="34" charset="0"/>
                <a:ea typeface="SimSun" pitchFamily="2" charset="-122"/>
                <a:cs typeface="Times New Roman" pitchFamily="18" charset="0"/>
              </a:rPr>
              <a:t>F</a:t>
            </a:r>
            <a:r>
              <a:rPr lang="en-CA" sz="3000" dirty="0" smtClean="0">
                <a:latin typeface="Calibri" pitchFamily="34" charset="0"/>
                <a:ea typeface="SimSun" pitchFamily="2" charset="-122"/>
                <a:cs typeface="Times New Roman" pitchFamily="18" charset="0"/>
              </a:rPr>
              <a:t>ollow-up </a:t>
            </a:r>
            <a:r>
              <a:rPr lang="en-CA" sz="3000" dirty="0">
                <a:latin typeface="Calibri" pitchFamily="34" charset="0"/>
                <a:ea typeface="SimSun" pitchFamily="2" charset="-122"/>
                <a:cs typeface="Times New Roman" pitchFamily="18" charset="0"/>
              </a:rPr>
              <a:t>P</a:t>
            </a:r>
            <a:r>
              <a:rPr lang="en-CA" sz="3000" dirty="0" smtClean="0">
                <a:latin typeface="Calibri" pitchFamily="34" charset="0"/>
                <a:ea typeface="SimSun" pitchFamily="2" charset="-122"/>
                <a:cs typeface="Times New Roman" pitchFamily="18" charset="0"/>
              </a:rPr>
              <a:t>hase</a:t>
            </a:r>
            <a:r>
              <a:rPr lang="en-CA" sz="3000" dirty="0">
                <a:latin typeface="Calibri" pitchFamily="34" charset="0"/>
                <a:ea typeface="SimSun" pitchFamily="2" charset="-122"/>
                <a:cs typeface="Times New Roman" pitchFamily="18" charset="0"/>
              </a:rPr>
              <a:t>)</a:t>
            </a:r>
            <a:endParaRPr lang="en-US" sz="3000" dirty="0">
              <a:latin typeface="Calibri" pitchFamily="34" charset="0"/>
              <a:ea typeface="SimSun" pitchFamily="2" charset="-122"/>
              <a:cs typeface="Times New Roman" pitchFamily="18" charset="0"/>
            </a:endParaRPr>
          </a:p>
        </p:txBody>
      </p:sp>
      <p:sp>
        <p:nvSpPr>
          <p:cNvPr id="4710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solidFill>
                <a:srgbClr val="FFFF00"/>
              </a:solidFill>
            </a:endParaRPr>
          </a:p>
        </p:txBody>
      </p:sp>
      <p:pic>
        <p:nvPicPr>
          <p:cNvPr id="6" name="Picture 5"/>
          <p:cNvPicPr/>
          <p:nvPr/>
        </p:nvPicPr>
        <p:blipFill>
          <a:blip r:embed="rId4" cstate="print"/>
          <a:srcRect/>
          <a:stretch>
            <a:fillRect/>
          </a:stretch>
        </p:blipFill>
        <p:spPr bwMode="auto">
          <a:xfrm>
            <a:off x="457200" y="1447800"/>
            <a:ext cx="8305800" cy="4143829"/>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172200"/>
            <a:ext cx="9144000" cy="1143000"/>
          </a:xfrm>
        </p:spPr>
        <p:txBody>
          <a:bodyPr/>
          <a:lstStyle/>
          <a:p>
            <a:pPr>
              <a:lnSpc>
                <a:spcPct val="85000"/>
              </a:lnSpc>
            </a:pPr>
            <a:r>
              <a:rPr lang="en-US" sz="3400" dirty="0">
                <a:latin typeface="Calibri" pitchFamily="34" charset="0"/>
                <a:ea typeface="SimSun" pitchFamily="2" charset="-122"/>
                <a:cs typeface="Times New Roman" pitchFamily="18" charset="0"/>
              </a:rPr>
              <a:t>Compliance with PEP </a:t>
            </a:r>
            <a:r>
              <a:rPr lang="en-US" sz="3400" dirty="0" err="1">
                <a:latin typeface="Calibri" pitchFamily="34" charset="0"/>
                <a:ea typeface="SimSun" pitchFamily="2" charset="-122"/>
                <a:cs typeface="Times New Roman" pitchFamily="18" charset="0"/>
              </a:rPr>
              <a:t>uP</a:t>
            </a:r>
            <a:r>
              <a:rPr lang="en-US" sz="3400" dirty="0">
                <a:latin typeface="Calibri" pitchFamily="34" charset="0"/>
                <a:ea typeface="SimSun" pitchFamily="2" charset="-122"/>
                <a:cs typeface="Times New Roman" pitchFamily="18" charset="0"/>
              </a:rPr>
              <a:t> Protocol </a:t>
            </a:r>
            <a:r>
              <a:rPr lang="en-US" sz="3400" dirty="0" smtClean="0">
                <a:latin typeface="Calibri" pitchFamily="34" charset="0"/>
                <a:ea typeface="SimSun" pitchFamily="2" charset="-122"/>
                <a:cs typeface="Times New Roman" pitchFamily="18" charset="0"/>
              </a:rPr>
              <a:t>Components </a:t>
            </a:r>
            <a:r>
              <a:rPr lang="en-US" sz="3400" dirty="0">
                <a:latin typeface="Calibri" pitchFamily="34" charset="0"/>
                <a:ea typeface="SimSun" pitchFamily="2" charset="-122"/>
                <a:cs typeface="Times New Roman" pitchFamily="18" charset="0"/>
              </a:rPr>
              <a:t>(All patients n = 1,059)</a:t>
            </a:r>
          </a:p>
        </p:txBody>
      </p:sp>
      <p:sp>
        <p:nvSpPr>
          <p:cNvPr id="10" name="Rectangle 9"/>
          <p:cNvSpPr/>
          <p:nvPr/>
        </p:nvSpPr>
        <p:spPr bwMode="auto">
          <a:xfrm>
            <a:off x="695705" y="1169560"/>
            <a:ext cx="7725131" cy="4248823"/>
          </a:xfrm>
          <a:prstGeom prst="rect">
            <a:avLst/>
          </a:prstGeom>
          <a:solidFill>
            <a:srgbClr val="FFFFFF"/>
          </a:solidFill>
          <a:ln w="6350" cap="flat" cmpd="sng" algn="ctr">
            <a:solidFill>
              <a:srgbClr val="1AA4D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graphicFrame>
        <p:nvGraphicFramePr>
          <p:cNvPr id="5122" name="Chart 11"/>
          <p:cNvGraphicFramePr>
            <a:graphicFrameLocks/>
          </p:cNvGraphicFramePr>
          <p:nvPr>
            <p:extLst>
              <p:ext uri="{D42A27DB-BD31-4B8C-83A1-F6EECF244321}">
                <p14:modId xmlns="" xmlns:p14="http://schemas.microsoft.com/office/powerpoint/2010/main" val="3938777937"/>
              </p:ext>
            </p:extLst>
          </p:nvPr>
        </p:nvGraphicFramePr>
        <p:xfrm>
          <a:off x="850685" y="1175500"/>
          <a:ext cx="7653602" cy="4291740"/>
        </p:xfrm>
        <a:graphic>
          <a:graphicData uri="http://schemas.openxmlformats.org/presentationml/2006/ole">
            <p:oleObj spid="_x0000_s5356" name="Worksheet" r:id="rId5" imgW="8153535" imgH="4572034" progId="Excel.Sheet.8">
              <p:embed/>
            </p:oleObj>
          </a:graphicData>
        </a:graphic>
      </p:graphicFrame>
      <p:sp>
        <p:nvSpPr>
          <p:cNvPr id="5124" name="TextBox 6"/>
          <p:cNvSpPr txBox="1">
            <a:spLocks noChangeArrowheads="1"/>
          </p:cNvSpPr>
          <p:nvPr/>
        </p:nvSpPr>
        <p:spPr bwMode="auto">
          <a:xfrm rot="16200000">
            <a:off x="-883078" y="2846831"/>
            <a:ext cx="3487273" cy="346692"/>
          </a:xfrm>
          <a:prstGeom prst="rect">
            <a:avLst/>
          </a:prstGeom>
          <a:noFill/>
          <a:ln w="9525">
            <a:noFill/>
            <a:miter lim="800000"/>
            <a:headEnd/>
            <a:tailEnd/>
          </a:ln>
        </p:spPr>
        <p:txBody>
          <a:bodyPr wrap="square">
            <a:spAutoFit/>
          </a:bodyPr>
          <a:lstStyle/>
          <a:p>
            <a:r>
              <a:rPr lang="en-US" sz="1800" b="1" dirty="0" smtClean="0">
                <a:solidFill>
                  <a:schemeClr val="bg2"/>
                </a:solidFill>
                <a:latin typeface="Arial" charset="0"/>
              </a:rPr>
              <a:t>Percent </a:t>
            </a:r>
            <a:endParaRPr lang="en-US" sz="1800" b="1" dirty="0">
              <a:solidFill>
                <a:schemeClr val="bg2"/>
              </a:solidFill>
              <a:latin typeface="Arial" charset="0"/>
            </a:endParaRPr>
          </a:p>
        </p:txBody>
      </p:sp>
      <p:sp>
        <p:nvSpPr>
          <p:cNvPr id="5125" name="Rectangle 4"/>
          <p:cNvSpPr>
            <a:spLocks noChangeArrowheads="1"/>
          </p:cNvSpPr>
          <p:nvPr/>
        </p:nvSpPr>
        <p:spPr bwMode="auto">
          <a:xfrm>
            <a:off x="74225" y="5399938"/>
            <a:ext cx="8686800" cy="307777"/>
          </a:xfrm>
          <a:prstGeom prst="rect">
            <a:avLst/>
          </a:prstGeom>
          <a:noFill/>
          <a:ln w="9525">
            <a:noFill/>
            <a:miter lim="800000"/>
            <a:headEnd/>
            <a:tailEnd/>
          </a:ln>
        </p:spPr>
        <p:txBody>
          <a:bodyPr wrap="square" anchor="ctr">
            <a:spAutoFit/>
          </a:bodyPr>
          <a:lstStyle/>
          <a:p>
            <a:pPr algn="l">
              <a:tabLst>
                <a:tab pos="3352800" algn="l"/>
              </a:tabLst>
            </a:pPr>
            <a:r>
              <a:rPr lang="en-US" altLang="zh-CN" sz="1400" dirty="0">
                <a:solidFill>
                  <a:schemeClr val="bg2"/>
                </a:solidFill>
                <a:latin typeface="Arial" pitchFamily="34" charset="0"/>
                <a:ea typeface="SimSun" pitchFamily="2" charset="-122"/>
                <a:cs typeface="Arial" pitchFamily="34" charset="0"/>
              </a:rPr>
              <a:t>Difference in Intervention baseline vs. </a:t>
            </a:r>
            <a:r>
              <a:rPr lang="en-US" altLang="zh-CN" sz="1400" dirty="0" smtClean="0">
                <a:solidFill>
                  <a:schemeClr val="bg2"/>
                </a:solidFill>
                <a:latin typeface="Arial" pitchFamily="34" charset="0"/>
                <a:ea typeface="SimSun" pitchFamily="2" charset="-122"/>
                <a:cs typeface="Arial" pitchFamily="34" charset="0"/>
              </a:rPr>
              <a:t>follow </a:t>
            </a:r>
            <a:r>
              <a:rPr lang="en-US" altLang="zh-CN" sz="1400" dirty="0">
                <a:solidFill>
                  <a:schemeClr val="bg2"/>
                </a:solidFill>
                <a:latin typeface="Arial" pitchFamily="34" charset="0"/>
                <a:ea typeface="SimSun" pitchFamily="2" charset="-122"/>
                <a:cs typeface="Arial" pitchFamily="34" charset="0"/>
              </a:rPr>
              <a:t>up </a:t>
            </a:r>
            <a:r>
              <a:rPr lang="en-US" altLang="zh-CN" sz="1400" dirty="0" smtClean="0">
                <a:solidFill>
                  <a:schemeClr val="bg2"/>
                </a:solidFill>
                <a:latin typeface="Arial" pitchFamily="34" charset="0"/>
                <a:ea typeface="SimSun" pitchFamily="2" charset="-122"/>
                <a:cs typeface="Arial" pitchFamily="34" charset="0"/>
              </a:rPr>
              <a:t>and  </a:t>
            </a:r>
            <a:r>
              <a:rPr lang="en-US" altLang="zh-CN" sz="1400" dirty="0">
                <a:solidFill>
                  <a:schemeClr val="bg2"/>
                </a:solidFill>
                <a:latin typeface="Arial" pitchFamily="34" charset="0"/>
                <a:ea typeface="SimSun" pitchFamily="2" charset="-122"/>
                <a:cs typeface="Arial" pitchFamily="34" charset="0"/>
              </a:rPr>
              <a:t>vs. control all &lt;0.05</a:t>
            </a:r>
          </a:p>
        </p:txBody>
      </p:sp>
    </p:spTree>
    <p:custDataLst>
      <p:tags r:id="rId2"/>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85800" y="1166750"/>
            <a:ext cx="7772400" cy="4434840"/>
          </a:xfrm>
          <a:prstGeom prst="rect">
            <a:avLst/>
          </a:prstGeom>
          <a:solidFill>
            <a:srgbClr val="FFFFFF"/>
          </a:solidFill>
          <a:ln w="6350" cap="flat" cmpd="sng" algn="ctr">
            <a:solidFill>
              <a:srgbClr val="1AA4D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graphicFrame>
        <p:nvGraphicFramePr>
          <p:cNvPr id="6" name="Chart 11"/>
          <p:cNvGraphicFramePr>
            <a:graphicFrameLocks noChangeAspect="1"/>
          </p:cNvGraphicFramePr>
          <p:nvPr>
            <p:extLst>
              <p:ext uri="{D42A27DB-BD31-4B8C-83A1-F6EECF244321}">
                <p14:modId xmlns="" xmlns:p14="http://schemas.microsoft.com/office/powerpoint/2010/main" val="2484844138"/>
              </p:ext>
            </p:extLst>
          </p:nvPr>
        </p:nvGraphicFramePr>
        <p:xfrm>
          <a:off x="820589" y="1164775"/>
          <a:ext cx="7749436" cy="4862856"/>
        </p:xfrm>
        <a:graphic>
          <a:graphicData uri="http://schemas.openxmlformats.org/presentationml/2006/ole">
            <p:oleObj spid="_x0000_s6285" name="Worksheet" r:id="rId5" imgW="7543935" imgH="4733873" progId="Excel.Sheet.8">
              <p:embed/>
            </p:oleObj>
          </a:graphicData>
        </a:graphic>
      </p:graphicFrame>
      <p:sp>
        <p:nvSpPr>
          <p:cNvPr id="7171" name="Title 1"/>
          <p:cNvSpPr>
            <a:spLocks noGrp="1"/>
          </p:cNvSpPr>
          <p:nvPr>
            <p:ph type="title"/>
          </p:nvPr>
        </p:nvSpPr>
        <p:spPr>
          <a:xfrm>
            <a:off x="0" y="165712"/>
            <a:ext cx="9144000" cy="758868"/>
          </a:xfrm>
        </p:spPr>
        <p:txBody>
          <a:bodyPr/>
          <a:lstStyle/>
          <a:p>
            <a:pPr>
              <a:lnSpc>
                <a:spcPct val="85000"/>
              </a:lnSpc>
            </a:pPr>
            <a:r>
              <a:rPr lang="en-US" sz="3800" dirty="0">
                <a:latin typeface="Calibri" pitchFamily="34" charset="0"/>
                <a:ea typeface="SimSun" pitchFamily="2" charset="-122"/>
                <a:cs typeface="Times New Roman" pitchFamily="18" charset="0"/>
              </a:rPr>
              <a:t>Complications </a:t>
            </a:r>
            <a:r>
              <a:rPr lang="en-US" sz="3800" dirty="0" smtClean="0">
                <a:latin typeface="Calibri" pitchFamily="34" charset="0"/>
                <a:ea typeface="SimSun" pitchFamily="2" charset="-122"/>
                <a:cs typeface="Times New Roman" pitchFamily="18" charset="0"/>
              </a:rPr>
              <a:t/>
            </a:r>
            <a:br>
              <a:rPr lang="en-US" sz="3800" dirty="0" smtClean="0">
                <a:latin typeface="Calibri" pitchFamily="34" charset="0"/>
                <a:ea typeface="SimSun" pitchFamily="2" charset="-122"/>
                <a:cs typeface="Times New Roman" pitchFamily="18" charset="0"/>
              </a:rPr>
            </a:br>
            <a:r>
              <a:rPr lang="en-US" sz="3000" dirty="0" smtClean="0">
                <a:latin typeface="Arial" pitchFamily="34" charset="0"/>
                <a:cs typeface="Arial" pitchFamily="34" charset="0"/>
              </a:rPr>
              <a:t>(All </a:t>
            </a:r>
            <a:r>
              <a:rPr lang="en-US" sz="3000" dirty="0">
                <a:latin typeface="Arial" pitchFamily="34" charset="0"/>
                <a:cs typeface="Arial" pitchFamily="34" charset="0"/>
              </a:rPr>
              <a:t>p</a:t>
            </a:r>
            <a:r>
              <a:rPr lang="en-US" sz="3000" dirty="0" smtClean="0">
                <a:latin typeface="Arial" pitchFamily="34" charset="0"/>
                <a:cs typeface="Arial" pitchFamily="34" charset="0"/>
              </a:rPr>
              <a:t>atients </a:t>
            </a:r>
            <a:r>
              <a:rPr lang="en-US" sz="3000" dirty="0">
                <a:latin typeface="Arial" pitchFamily="34" charset="0"/>
                <a:cs typeface="Arial" pitchFamily="34" charset="0"/>
              </a:rPr>
              <a:t>– </a:t>
            </a:r>
            <a:r>
              <a:rPr lang="en-US" sz="3000" dirty="0" smtClean="0">
                <a:latin typeface="Arial" pitchFamily="34" charset="0"/>
                <a:cs typeface="Arial" pitchFamily="34" charset="0"/>
              </a:rPr>
              <a:t>n = 1,059</a:t>
            </a:r>
            <a:r>
              <a:rPr lang="en-US" sz="3000" dirty="0">
                <a:latin typeface="Arial" pitchFamily="34" charset="0"/>
                <a:cs typeface="Arial" pitchFamily="34" charset="0"/>
              </a:rPr>
              <a:t>) </a:t>
            </a:r>
          </a:p>
        </p:txBody>
      </p:sp>
      <p:sp>
        <p:nvSpPr>
          <p:cNvPr id="7173" name="TextBox 4"/>
          <p:cNvSpPr txBox="1">
            <a:spLocks noChangeArrowheads="1"/>
          </p:cNvSpPr>
          <p:nvPr/>
        </p:nvSpPr>
        <p:spPr bwMode="auto">
          <a:xfrm>
            <a:off x="721425" y="5298375"/>
            <a:ext cx="1143000" cy="307777"/>
          </a:xfrm>
          <a:prstGeom prst="rect">
            <a:avLst/>
          </a:prstGeom>
          <a:noFill/>
          <a:ln w="9525">
            <a:noFill/>
            <a:miter lim="800000"/>
            <a:headEnd/>
            <a:tailEnd/>
          </a:ln>
        </p:spPr>
        <p:txBody>
          <a:bodyPr>
            <a:spAutoFit/>
          </a:bodyPr>
          <a:lstStyle/>
          <a:p>
            <a:pPr algn="l"/>
            <a:r>
              <a:rPr lang="en-US" sz="1400" i="1" dirty="0" smtClean="0">
                <a:solidFill>
                  <a:schemeClr val="bg2"/>
                </a:solidFill>
                <a:latin typeface="Arial" charset="0"/>
              </a:rPr>
              <a:t>p</a:t>
            </a:r>
            <a:r>
              <a:rPr lang="en-US" sz="1400" dirty="0" smtClean="0">
                <a:solidFill>
                  <a:schemeClr val="bg2"/>
                </a:solidFill>
                <a:latin typeface="Arial" charset="0"/>
              </a:rPr>
              <a:t> </a:t>
            </a:r>
            <a:r>
              <a:rPr lang="en-US" sz="1400" dirty="0">
                <a:solidFill>
                  <a:schemeClr val="bg2"/>
                </a:solidFill>
                <a:latin typeface="Arial" charset="0"/>
              </a:rPr>
              <a:t>&gt; 0.05</a:t>
            </a:r>
          </a:p>
        </p:txBody>
      </p:sp>
      <p:sp>
        <p:nvSpPr>
          <p:cNvPr id="7172" name="TextBox 6"/>
          <p:cNvSpPr txBox="1">
            <a:spLocks noChangeArrowheads="1"/>
          </p:cNvSpPr>
          <p:nvPr/>
        </p:nvSpPr>
        <p:spPr bwMode="auto">
          <a:xfrm rot="16200000">
            <a:off x="-1142117" y="3046909"/>
            <a:ext cx="4038600" cy="369332"/>
          </a:xfrm>
          <a:prstGeom prst="rect">
            <a:avLst/>
          </a:prstGeom>
          <a:noFill/>
          <a:ln w="9525">
            <a:noFill/>
            <a:miter lim="800000"/>
            <a:headEnd/>
            <a:tailEnd/>
          </a:ln>
        </p:spPr>
        <p:txBody>
          <a:bodyPr wrap="square">
            <a:spAutoFit/>
          </a:bodyPr>
          <a:lstStyle/>
          <a:p>
            <a:r>
              <a:rPr lang="en-US" sz="1800" b="1" dirty="0">
                <a:solidFill>
                  <a:schemeClr val="bg2"/>
                </a:solidFill>
                <a:latin typeface="Arial" charset="0"/>
              </a:rPr>
              <a:t>Percent</a:t>
            </a:r>
          </a:p>
        </p:txBody>
      </p:sp>
      <p:sp>
        <p:nvSpPr>
          <p:cNvPr id="12" name="TextBox 6"/>
          <p:cNvSpPr txBox="1">
            <a:spLocks noChangeArrowheads="1"/>
          </p:cNvSpPr>
          <p:nvPr/>
        </p:nvSpPr>
        <p:spPr bwMode="auto">
          <a:xfrm>
            <a:off x="1366650" y="5152000"/>
            <a:ext cx="1828800" cy="338554"/>
          </a:xfrm>
          <a:prstGeom prst="rect">
            <a:avLst/>
          </a:prstGeom>
          <a:noFill/>
          <a:ln w="9525">
            <a:noFill/>
            <a:miter lim="800000"/>
            <a:headEnd/>
            <a:tailEnd/>
          </a:ln>
        </p:spPr>
        <p:txBody>
          <a:bodyPr wrap="square">
            <a:spAutoFit/>
          </a:bodyPr>
          <a:lstStyle/>
          <a:p>
            <a:r>
              <a:rPr lang="en-US" sz="1600" b="1" dirty="0" smtClean="0">
                <a:solidFill>
                  <a:schemeClr val="bg2"/>
                </a:solidFill>
                <a:latin typeface="Arial" charset="0"/>
              </a:rPr>
              <a:t>Vomiting</a:t>
            </a:r>
            <a:endParaRPr lang="en-US" sz="1600" b="1" dirty="0">
              <a:solidFill>
                <a:schemeClr val="bg2"/>
              </a:solidFill>
              <a:latin typeface="Arial" charset="0"/>
            </a:endParaRPr>
          </a:p>
        </p:txBody>
      </p:sp>
      <p:sp>
        <p:nvSpPr>
          <p:cNvPr id="13" name="TextBox 6"/>
          <p:cNvSpPr txBox="1">
            <a:spLocks noChangeArrowheads="1"/>
          </p:cNvSpPr>
          <p:nvPr/>
        </p:nvSpPr>
        <p:spPr bwMode="auto">
          <a:xfrm>
            <a:off x="3112326" y="5152000"/>
            <a:ext cx="1828800" cy="338554"/>
          </a:xfrm>
          <a:prstGeom prst="rect">
            <a:avLst/>
          </a:prstGeom>
          <a:noFill/>
          <a:ln w="9525">
            <a:noFill/>
            <a:miter lim="800000"/>
            <a:headEnd/>
            <a:tailEnd/>
          </a:ln>
        </p:spPr>
        <p:txBody>
          <a:bodyPr wrap="square">
            <a:spAutoFit/>
          </a:bodyPr>
          <a:lstStyle/>
          <a:p>
            <a:r>
              <a:rPr lang="en-US" sz="1600" b="1" dirty="0" smtClean="0">
                <a:solidFill>
                  <a:schemeClr val="bg2"/>
                </a:solidFill>
                <a:latin typeface="Arial" charset="0"/>
              </a:rPr>
              <a:t>Regurgitation</a:t>
            </a:r>
            <a:endParaRPr lang="en-US" sz="1600" b="1" dirty="0">
              <a:solidFill>
                <a:schemeClr val="bg2"/>
              </a:solidFill>
              <a:latin typeface="Arial" charset="0"/>
            </a:endParaRPr>
          </a:p>
        </p:txBody>
      </p:sp>
      <p:sp>
        <p:nvSpPr>
          <p:cNvPr id="14" name="TextBox 6"/>
          <p:cNvSpPr txBox="1">
            <a:spLocks noChangeArrowheads="1"/>
          </p:cNvSpPr>
          <p:nvPr/>
        </p:nvSpPr>
        <p:spPr bwMode="auto">
          <a:xfrm>
            <a:off x="4788725" y="5152000"/>
            <a:ext cx="1920240" cy="338554"/>
          </a:xfrm>
          <a:prstGeom prst="rect">
            <a:avLst/>
          </a:prstGeom>
          <a:noFill/>
          <a:ln w="9525">
            <a:noFill/>
            <a:miter lim="800000"/>
            <a:headEnd/>
            <a:tailEnd/>
          </a:ln>
        </p:spPr>
        <p:txBody>
          <a:bodyPr wrap="square">
            <a:spAutoFit/>
          </a:bodyPr>
          <a:lstStyle/>
          <a:p>
            <a:r>
              <a:rPr lang="en-US" sz="1600" b="1" dirty="0" smtClean="0">
                <a:solidFill>
                  <a:schemeClr val="bg2"/>
                </a:solidFill>
                <a:latin typeface="Arial" charset="0"/>
              </a:rPr>
              <a:t>Macro Aspiration</a:t>
            </a:r>
            <a:endParaRPr lang="en-US" sz="1600" b="1" dirty="0">
              <a:solidFill>
                <a:schemeClr val="bg2"/>
              </a:solidFill>
              <a:latin typeface="Arial" charset="0"/>
            </a:endParaRPr>
          </a:p>
        </p:txBody>
      </p:sp>
      <p:sp>
        <p:nvSpPr>
          <p:cNvPr id="15" name="TextBox 6"/>
          <p:cNvSpPr txBox="1">
            <a:spLocks noChangeArrowheads="1"/>
          </p:cNvSpPr>
          <p:nvPr/>
        </p:nvSpPr>
        <p:spPr bwMode="auto">
          <a:xfrm>
            <a:off x="6556177" y="5152000"/>
            <a:ext cx="1828800" cy="338554"/>
          </a:xfrm>
          <a:prstGeom prst="rect">
            <a:avLst/>
          </a:prstGeom>
          <a:noFill/>
          <a:ln w="9525">
            <a:noFill/>
            <a:miter lim="800000"/>
            <a:headEnd/>
            <a:tailEnd/>
          </a:ln>
        </p:spPr>
        <p:txBody>
          <a:bodyPr wrap="square">
            <a:spAutoFit/>
          </a:bodyPr>
          <a:lstStyle/>
          <a:p>
            <a:r>
              <a:rPr lang="en-US" sz="1600" b="1" dirty="0" smtClean="0">
                <a:solidFill>
                  <a:schemeClr val="bg2"/>
                </a:solidFill>
                <a:latin typeface="Arial" charset="0"/>
              </a:rPr>
              <a:t>Pneumonia</a:t>
            </a:r>
            <a:endParaRPr lang="en-US" sz="1600" b="1" dirty="0">
              <a:solidFill>
                <a:schemeClr val="bg2"/>
              </a:solidFill>
              <a:latin typeface="Arial" charset="0"/>
            </a:endParaRPr>
          </a:p>
        </p:txBody>
      </p:sp>
      <p:sp>
        <p:nvSpPr>
          <p:cNvPr id="16" name="Rectangle 15"/>
          <p:cNvSpPr/>
          <p:nvPr/>
        </p:nvSpPr>
        <p:spPr bwMode="white">
          <a:xfrm>
            <a:off x="1712025" y="4966265"/>
            <a:ext cx="6248400" cy="13716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2"/>
              </a:solidFill>
              <a:effectLst/>
              <a:latin typeface="Arial" charset="0"/>
            </a:endParaRPr>
          </a:p>
        </p:txBody>
      </p:sp>
    </p:spTree>
    <p:custDataLst>
      <p:tags r:id="rId2"/>
    </p:custDataLst>
    <p:extLst>
      <p:ext uri="{BB962C8B-B14F-4D97-AF65-F5344CB8AC3E}">
        <p14:creationId xmlns="" xmlns:p14="http://schemas.microsoft.com/office/powerpoint/2010/main" val="3793635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0" y="164588"/>
            <a:ext cx="9144000" cy="642937"/>
          </a:xfrm>
        </p:spPr>
        <p:txBody>
          <a:bodyPr/>
          <a:lstStyle/>
          <a:p>
            <a:pPr>
              <a:lnSpc>
                <a:spcPct val="85000"/>
              </a:lnSpc>
            </a:pPr>
            <a:r>
              <a:rPr lang="en-CA" sz="3800" dirty="0">
                <a:latin typeface="Calibri" pitchFamily="34" charset="0"/>
                <a:ea typeface="SimSun" pitchFamily="2" charset="-122"/>
                <a:cs typeface="Times New Roman" pitchFamily="18" charset="0"/>
              </a:rPr>
              <a:t>Nurses’ Ratings of Acceptability</a:t>
            </a:r>
          </a:p>
        </p:txBody>
      </p:sp>
      <p:graphicFrame>
        <p:nvGraphicFramePr>
          <p:cNvPr id="183327" name="Group 31"/>
          <p:cNvGraphicFramePr>
            <a:graphicFrameLocks noGrp="1"/>
          </p:cNvGraphicFramePr>
          <p:nvPr>
            <p:ph idx="4294967295"/>
            <p:extLst>
              <p:ext uri="{D42A27DB-BD31-4B8C-83A1-F6EECF244321}">
                <p14:modId xmlns="" xmlns:p14="http://schemas.microsoft.com/office/powerpoint/2010/main" val="2049768746"/>
              </p:ext>
            </p:extLst>
          </p:nvPr>
        </p:nvGraphicFramePr>
        <p:xfrm>
          <a:off x="1120140" y="1340925"/>
          <a:ext cx="6903720" cy="2682240"/>
        </p:xfrm>
        <a:graphic>
          <a:graphicData uri="http://schemas.openxmlformats.org/drawingml/2006/table">
            <a:tbl>
              <a:tblPr/>
              <a:tblGrid>
                <a:gridCol w="5062728"/>
                <a:gridCol w="1840992"/>
              </a:tblGrid>
              <a:tr h="38039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2000" b="1" i="0" u="none" strike="noStrike" cap="none" normalizeH="0" baseline="0" dirty="0" smtClean="0">
                        <a:ln>
                          <a:noFill/>
                        </a:ln>
                        <a:solidFill>
                          <a:srgbClr val="FFFFFF"/>
                        </a:solidFill>
                        <a:effectLst/>
                        <a:latin typeface="Arial" pitchFamily="34" charset="0"/>
                        <a:cs typeface="Arial" pitchFamily="34" charset="0"/>
                      </a:endParaRPr>
                    </a:p>
                  </a:txBody>
                  <a:tcPr anchor="ctr" horzOverflow="overflow">
                    <a:lnL w="6350" cap="flat" cmpd="sng" algn="ctr">
                      <a:no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rgbClr val="012B74"/>
                          </a:solidFill>
                          <a:effectLst/>
                          <a:latin typeface="Arial" pitchFamily="34" charset="0"/>
                          <a:cs typeface="Arial" pitchFamily="34" charset="0"/>
                        </a:rPr>
                        <a:t>After Group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1" i="0" u="none" strike="noStrike" cap="none" normalizeH="0" baseline="0" dirty="0" smtClean="0">
                          <a:ln>
                            <a:noFill/>
                          </a:ln>
                          <a:solidFill>
                            <a:srgbClr val="012B74"/>
                          </a:solidFill>
                          <a:effectLst/>
                          <a:latin typeface="Arial" pitchFamily="34" charset="0"/>
                          <a:cs typeface="Arial" pitchFamily="34" charset="0"/>
                        </a:rPr>
                        <a:t>Mean</a:t>
                      </a:r>
                      <a:r>
                        <a:rPr kumimoji="0" lang="en-CA" sz="1600" b="1" i="0" u="none" strike="noStrike" cap="none" normalizeH="0" baseline="0" dirty="0" smtClean="0">
                          <a:ln>
                            <a:noFill/>
                          </a:ln>
                          <a:solidFill>
                            <a:srgbClr val="012B74"/>
                          </a:solidFill>
                          <a:effectLst/>
                          <a:latin typeface="Arial" pitchFamily="34" charset="0"/>
                          <a:cs typeface="Arial" pitchFamily="34" charset="0"/>
                        </a:rPr>
                        <a:t> </a:t>
                      </a:r>
                      <a:r>
                        <a:rPr kumimoji="0" lang="en-CA" sz="2000" b="1" i="0" u="none" strike="noStrike" cap="none" normalizeH="0" baseline="0" dirty="0" smtClean="0">
                          <a:ln>
                            <a:noFill/>
                          </a:ln>
                          <a:solidFill>
                            <a:srgbClr val="012B74"/>
                          </a:solidFill>
                          <a:effectLst/>
                          <a:latin typeface="Arial" pitchFamily="34" charset="0"/>
                          <a:cs typeface="Arial" pitchFamily="34" charset="0"/>
                        </a:rPr>
                        <a:t>(Range)</a:t>
                      </a: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24 hour volume based target</a:t>
                      </a:r>
                      <a:endParaRPr kumimoji="0" lang="en-CA" sz="2000" b="1" i="0" u="none" strike="noStrike" cap="none" normalizeH="0" baseline="0" dirty="0" smtClean="0">
                        <a:ln>
                          <a:noFill/>
                        </a:ln>
                        <a:solidFill>
                          <a:srgbClr val="012B74"/>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8.0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Starting at a high hourly rate</a:t>
                      </a: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6.0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Starting motility agents right away</a:t>
                      </a:r>
                      <a:endParaRPr kumimoji="0" lang="en-CA" sz="2000" b="1" i="0" u="none" strike="noStrike" cap="none" normalizeH="0" baseline="0" dirty="0" smtClean="0">
                        <a:ln>
                          <a:noFill/>
                        </a:ln>
                        <a:solidFill>
                          <a:srgbClr val="012B74"/>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8.0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Starting protein supplements right away</a:t>
                      </a: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9.0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215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12B74"/>
                          </a:solidFill>
                          <a:effectLst/>
                          <a:latin typeface="Arial" pitchFamily="34" charset="0"/>
                          <a:cs typeface="Arial" pitchFamily="34" charset="0"/>
                        </a:rPr>
                        <a:t>Acceptability of the overall protocol </a:t>
                      </a:r>
                      <a:endParaRPr kumimoji="0" lang="en-CA" sz="2000" b="1" i="0" u="none" strike="noStrike" cap="none" normalizeH="0" baseline="0" dirty="0" smtClean="0">
                        <a:ln>
                          <a:noFill/>
                        </a:ln>
                        <a:solidFill>
                          <a:srgbClr val="012B74"/>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pitchFamily="34" charset="0"/>
                          <a:cs typeface="Arial" pitchFamily="34" charset="0"/>
                        </a:rPr>
                        <a:t>8.0 (1-10)</a:t>
                      </a:r>
                      <a:endParaRPr kumimoji="0" lang="en-CA" sz="2000" b="0" i="0" u="none" strike="noStrike" cap="none" normalizeH="0" baseline="0" dirty="0" smtClean="0">
                        <a:ln>
                          <a:noFill/>
                        </a:ln>
                        <a:solidFill>
                          <a:srgbClr val="000000"/>
                        </a:solidFill>
                        <a:effectLst/>
                        <a:latin typeface="Arial" pitchFamily="34" charset="0"/>
                        <a:cs typeface="Arial" pitchFamily="34" charset="0"/>
                      </a:endParaRPr>
                    </a:p>
                  </a:txBody>
                  <a:tcPr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bl>
          </a:graphicData>
        </a:graphic>
      </p:graphicFrame>
      <p:sp>
        <p:nvSpPr>
          <p:cNvPr id="48154" name="TextBox 4"/>
          <p:cNvSpPr txBox="1">
            <a:spLocks noChangeArrowheads="1"/>
          </p:cNvSpPr>
          <p:nvPr/>
        </p:nvSpPr>
        <p:spPr bwMode="auto">
          <a:xfrm>
            <a:off x="1371600" y="4545162"/>
            <a:ext cx="6400800" cy="411480"/>
          </a:xfrm>
          <a:prstGeom prst="rect">
            <a:avLst/>
          </a:prstGeom>
          <a:solidFill>
            <a:srgbClr val="1AA4D5"/>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nchor="ctr" anchorCtr="0">
            <a:noAutofit/>
          </a:bodyPr>
          <a:lstStyle/>
          <a:p>
            <a:r>
              <a:rPr lang="en-US" sz="2000" b="1" dirty="0" smtClean="0">
                <a:solidFill>
                  <a:srgbClr val="012B74"/>
                </a:solidFill>
                <a:latin typeface="Arial" pitchFamily="34" charset="0"/>
                <a:cs typeface="Arial" pitchFamily="34" charset="0"/>
              </a:rPr>
              <a:t>1 = totally </a:t>
            </a:r>
            <a:r>
              <a:rPr lang="en-US" sz="2000" b="1" dirty="0">
                <a:solidFill>
                  <a:srgbClr val="012B74"/>
                </a:solidFill>
                <a:latin typeface="Arial" pitchFamily="34" charset="0"/>
                <a:cs typeface="Arial" pitchFamily="34" charset="0"/>
              </a:rPr>
              <a:t>unacceptable and </a:t>
            </a:r>
            <a:r>
              <a:rPr lang="en-US" sz="2000" b="1" dirty="0" smtClean="0">
                <a:solidFill>
                  <a:srgbClr val="012B74"/>
                </a:solidFill>
                <a:latin typeface="Arial" pitchFamily="34" charset="0"/>
                <a:cs typeface="Arial" pitchFamily="34" charset="0"/>
              </a:rPr>
              <a:t>10 = totally </a:t>
            </a:r>
            <a:r>
              <a:rPr lang="en-US" sz="2000" b="1" dirty="0">
                <a:solidFill>
                  <a:srgbClr val="012B74"/>
                </a:solidFill>
                <a:latin typeface="Arial" pitchFamily="34" charset="0"/>
                <a:cs typeface="Arial" pitchFamily="34" charset="0"/>
              </a:rPr>
              <a:t>acceptable</a:t>
            </a:r>
            <a:endParaRPr lang="en-CA" sz="2000" b="1" dirty="0">
              <a:solidFill>
                <a:srgbClr val="012B74"/>
              </a:solidFill>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7763"/>
            <a:ext cx="9144000" cy="639762"/>
          </a:xfrm>
        </p:spPr>
        <p:txBody>
          <a:bodyPr>
            <a:normAutofit/>
          </a:bodyPr>
          <a:lstStyle/>
          <a:p>
            <a:pPr>
              <a:lnSpc>
                <a:spcPct val="85000"/>
              </a:lnSpc>
              <a:defRPr/>
            </a:pPr>
            <a:r>
              <a:rPr lang="en-US" sz="3800" dirty="0">
                <a:latin typeface="Calibri" pitchFamily="34" charset="0"/>
                <a:ea typeface="SimSun" pitchFamily="2" charset="-122"/>
                <a:cs typeface="Times New Roman" pitchFamily="18" charset="0"/>
              </a:rPr>
              <a:t>Usage of </a:t>
            </a:r>
            <a:r>
              <a:rPr lang="en-US" sz="3800" dirty="0" smtClean="0">
                <a:latin typeface="Calibri" pitchFamily="34" charset="0"/>
                <a:ea typeface="SimSun" pitchFamily="2" charset="-122"/>
                <a:cs typeface="Times New Roman" pitchFamily="18" charset="0"/>
              </a:rPr>
              <a:t>PEP </a:t>
            </a:r>
            <a:r>
              <a:rPr lang="en-US" sz="3800" dirty="0" err="1" smtClean="0">
                <a:latin typeface="Calibri" pitchFamily="34" charset="0"/>
                <a:ea typeface="SimSun" pitchFamily="2" charset="-122"/>
                <a:cs typeface="Times New Roman" pitchFamily="18" charset="0"/>
              </a:rPr>
              <a:t>uP</a:t>
            </a:r>
            <a:r>
              <a:rPr lang="en-US" sz="3800" dirty="0" smtClean="0">
                <a:latin typeface="Calibri" pitchFamily="34" charset="0"/>
                <a:ea typeface="SimSun" pitchFamily="2" charset="-122"/>
                <a:cs typeface="Times New Roman" pitchFamily="18" charset="0"/>
              </a:rPr>
              <a:t> </a:t>
            </a:r>
            <a:r>
              <a:rPr lang="en-US" sz="3800" dirty="0">
                <a:latin typeface="Calibri" pitchFamily="34" charset="0"/>
                <a:ea typeface="SimSun" pitchFamily="2" charset="-122"/>
                <a:cs typeface="Times New Roman" pitchFamily="18" charset="0"/>
              </a:rPr>
              <a:t>Training Components</a:t>
            </a:r>
          </a:p>
        </p:txBody>
      </p:sp>
      <p:graphicFrame>
        <p:nvGraphicFramePr>
          <p:cNvPr id="57394" name="Group 50"/>
          <p:cNvGraphicFramePr>
            <a:graphicFrameLocks noGrp="1"/>
          </p:cNvGraphicFramePr>
          <p:nvPr>
            <p:ph idx="1"/>
            <p:extLst>
              <p:ext uri="{D42A27DB-BD31-4B8C-83A1-F6EECF244321}">
                <p14:modId xmlns="" xmlns:p14="http://schemas.microsoft.com/office/powerpoint/2010/main" val="523087976"/>
              </p:ext>
            </p:extLst>
          </p:nvPr>
        </p:nvGraphicFramePr>
        <p:xfrm>
          <a:off x="365760" y="1163775"/>
          <a:ext cx="8412480" cy="3931780"/>
        </p:xfrm>
        <a:graphic>
          <a:graphicData uri="http://schemas.openxmlformats.org/drawingml/2006/table">
            <a:tbl>
              <a:tblPr/>
              <a:tblGrid>
                <a:gridCol w="3383280"/>
                <a:gridCol w="2667000"/>
                <a:gridCol w="2362200"/>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2B74"/>
                          </a:solidFill>
                          <a:effectLst/>
                          <a:latin typeface="Arial" pitchFamily="34" charset="0"/>
                          <a:cs typeface="Arial" pitchFamily="34" charset="0"/>
                        </a:rPr>
                        <a:t>Training Method</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2B74"/>
                          </a:solidFill>
                          <a:effectLst/>
                          <a:latin typeface="Arial" pitchFamily="34" charset="0"/>
                          <a:cs typeface="Arial" pitchFamily="34" charset="0"/>
                        </a:rPr>
                        <a:t>% of Respondents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2B74"/>
                          </a:solidFill>
                          <a:effectLst/>
                          <a:latin typeface="Arial" pitchFamily="34" charset="0"/>
                          <a:cs typeface="Arial" pitchFamily="34" charset="0"/>
                        </a:rPr>
                        <a:t>Who Received Method</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12B74"/>
                          </a:solidFill>
                          <a:effectLst/>
                          <a:latin typeface="Arial" pitchFamily="34" charset="0"/>
                          <a:cs typeface="Arial" pitchFamily="34" charset="0"/>
                        </a:rPr>
                        <a:t>% Somewhat Useful </a:t>
                      </a:r>
                      <a:br>
                        <a:rPr kumimoji="0" lang="en-US" sz="1800" b="1" i="0" u="none" strike="noStrike" cap="none" normalizeH="0" baseline="0" dirty="0" smtClean="0">
                          <a:ln>
                            <a:noFill/>
                          </a:ln>
                          <a:solidFill>
                            <a:srgbClr val="012B74"/>
                          </a:solidFill>
                          <a:effectLst/>
                          <a:latin typeface="Arial" pitchFamily="34" charset="0"/>
                          <a:cs typeface="Arial" pitchFamily="34" charset="0"/>
                        </a:rPr>
                      </a:br>
                      <a:r>
                        <a:rPr kumimoji="0" lang="en-US" sz="1800" b="1" i="0" u="none" strike="noStrike" cap="none" normalizeH="0" baseline="0" dirty="0" smtClean="0">
                          <a:ln>
                            <a:noFill/>
                          </a:ln>
                          <a:solidFill>
                            <a:srgbClr val="012B74"/>
                          </a:solidFill>
                          <a:effectLst/>
                          <a:latin typeface="Arial" pitchFamily="34" charset="0"/>
                          <a:cs typeface="Arial" pitchFamily="34" charset="0"/>
                        </a:rPr>
                        <a:t>+ Very Useful</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PP at critical care rounds</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35%</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88.6%</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PP by intranet or email</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25%</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55.2%</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PP at </a:t>
                      </a:r>
                      <a:r>
                        <a:rPr kumimoji="0" lang="en-US" sz="1800" b="0" i="0" u="none" strike="noStrike" cap="none" normalizeH="0" baseline="0" dirty="0" err="1" smtClean="0">
                          <a:ln>
                            <a:noFill/>
                          </a:ln>
                          <a:solidFill>
                            <a:srgbClr val="000000"/>
                          </a:solidFill>
                          <a:effectLst/>
                          <a:latin typeface="Arial" pitchFamily="34" charset="0"/>
                          <a:cs typeface="Arial" pitchFamily="34" charset="0"/>
                        </a:rPr>
                        <a:t>inservices</a:t>
                      </a: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65%</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80.7%</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Bedside small group instruction</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24%</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75.6%</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Bedside 1-on-1 instruction</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28%</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77.7%</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Self learning module</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45%</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76.2%</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Bedside letter to staff</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24%</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48.6%</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Study posters</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60%</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67.2%</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Computer screensaver</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14%</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47.0%</a:t>
                      </a:r>
                    </a:p>
                  </a:txBody>
                  <a:tcPr marT="45713" marB="45713" anchor="ctr" horzOverflow="overflow">
                    <a:lnL w="6350" cap="flat" cmpd="sng" algn="ctr">
                      <a:solidFill>
                        <a:srgbClr val="1AA4D5"/>
                      </a:solidFill>
                      <a:prstDash val="solid"/>
                      <a:round/>
                      <a:headEnd type="none" w="med" len="med"/>
                      <a:tailEnd type="none" w="med" len="med"/>
                    </a:lnL>
                    <a:lnR w="6350" cap="flat" cmpd="sng" algn="ctr">
                      <a:solidFill>
                        <a:srgbClr val="1AA4D5"/>
                      </a:solidFill>
                      <a:prstDash val="solid"/>
                      <a:round/>
                      <a:headEnd type="none" w="med" len="med"/>
                      <a:tailEnd type="none" w="med" len="med"/>
                    </a:lnR>
                    <a:lnT w="6350" cap="flat" cmpd="sng" algn="ctr">
                      <a:solidFill>
                        <a:srgbClr val="1AA4D5"/>
                      </a:solidFill>
                      <a:prstDash val="solid"/>
                      <a:round/>
                      <a:headEnd type="none" w="med" len="med"/>
                      <a:tailEnd type="none" w="med" len="med"/>
                    </a:lnT>
                    <a:lnB w="6350" cap="flat" cmpd="sng" algn="ctr">
                      <a:solidFill>
                        <a:srgbClr val="1AA4D5"/>
                      </a:solidFill>
                      <a:prstDash val="solid"/>
                      <a:round/>
                      <a:headEnd type="none" w="med" len="med"/>
                      <a:tailEnd type="none" w="med" len="med"/>
                    </a:lnB>
                    <a:lnTlToBr>
                      <a:noFill/>
                    </a:lnTlToBr>
                    <a:lnBlToTr>
                      <a:noFill/>
                    </a:lnBlToTr>
                    <a:solidFill>
                      <a:schemeClr val="tx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0" y="169225"/>
            <a:ext cx="9144000" cy="762000"/>
          </a:xfrm>
        </p:spPr>
        <p:txBody>
          <a:bodyPr/>
          <a:lstStyle/>
          <a:p>
            <a:pPr>
              <a:lnSpc>
                <a:spcPct val="85000"/>
              </a:lnSpc>
              <a:defRPr/>
            </a:pPr>
            <a:r>
              <a:rPr lang="en-CA" sz="3800" dirty="0">
                <a:latin typeface="Calibri" pitchFamily="34" charset="0"/>
                <a:ea typeface="SimSun" pitchFamily="2" charset="-122"/>
                <a:cs typeface="Times New Roman" pitchFamily="18" charset="0"/>
              </a:rPr>
              <a:t>Barriers to </a:t>
            </a:r>
            <a:r>
              <a:rPr lang="en-CA" sz="3800" dirty="0" smtClean="0">
                <a:latin typeface="Calibri" pitchFamily="34" charset="0"/>
                <a:ea typeface="SimSun" pitchFamily="2" charset="-122"/>
                <a:cs typeface="Times New Roman" pitchFamily="18" charset="0"/>
              </a:rPr>
              <a:t>Implementation</a:t>
            </a:r>
            <a:endParaRPr lang="en-CA" sz="3800" dirty="0">
              <a:latin typeface="Calibri" pitchFamily="34" charset="0"/>
              <a:ea typeface="SimSun" pitchFamily="2" charset="-122"/>
              <a:cs typeface="Times New Roman" pitchFamily="18" charset="0"/>
            </a:endParaRPr>
          </a:p>
        </p:txBody>
      </p:sp>
      <p:sp>
        <p:nvSpPr>
          <p:cNvPr id="55299" name="Content Placeholder 2"/>
          <p:cNvSpPr>
            <a:spLocks noGrp="1"/>
          </p:cNvSpPr>
          <p:nvPr>
            <p:ph idx="4294967295"/>
          </p:nvPr>
        </p:nvSpPr>
        <p:spPr>
          <a:xfrm>
            <a:off x="1645920" y="914400"/>
            <a:ext cx="5852160" cy="1623950"/>
          </a:xfrm>
        </p:spPr>
        <p:txBody>
          <a:bodyPr anchor="t" anchorCtr="0"/>
          <a:lstStyle/>
          <a:p>
            <a:pPr marL="344488" indent="-344488" eaLnBrk="1" hangingPunct="1">
              <a:spcBef>
                <a:spcPts val="1200"/>
              </a:spcBef>
              <a:spcAft>
                <a:spcPts val="0"/>
              </a:spcAft>
              <a:buClr>
                <a:srgbClr val="012B74"/>
              </a:buClr>
              <a:buFont typeface="Wingdings 2" pitchFamily="18" charset="2"/>
              <a:buChar char=""/>
              <a:defRPr/>
            </a:pPr>
            <a:r>
              <a:rPr lang="en-CA" sz="2700" dirty="0">
                <a:solidFill>
                  <a:srgbClr val="000000"/>
                </a:solidFill>
                <a:latin typeface="Arial" pitchFamily="34" charset="0"/>
                <a:cs typeface="Arial" pitchFamily="34" charset="0"/>
              </a:rPr>
              <a:t>Difficulties embed into </a:t>
            </a:r>
            <a:r>
              <a:rPr lang="en-CA" sz="2700" dirty="0" smtClean="0">
                <a:solidFill>
                  <a:srgbClr val="000000"/>
                </a:solidFill>
                <a:latin typeface="Arial" pitchFamily="34" charset="0"/>
                <a:cs typeface="Arial" pitchFamily="34" charset="0"/>
              </a:rPr>
              <a:t>EMR*</a:t>
            </a:r>
            <a:endParaRPr lang="en-CA" sz="2700" dirty="0">
              <a:solidFill>
                <a:srgbClr val="000000"/>
              </a:solidFill>
              <a:latin typeface="Arial" pitchFamily="34" charset="0"/>
              <a:cs typeface="Arial" pitchFamily="34" charset="0"/>
            </a:endParaRPr>
          </a:p>
          <a:p>
            <a:pPr marL="344488" indent="-344488" eaLnBrk="1" hangingPunct="1">
              <a:spcBef>
                <a:spcPts val="1200"/>
              </a:spcBef>
              <a:spcAft>
                <a:spcPts val="0"/>
              </a:spcAft>
              <a:buClr>
                <a:srgbClr val="012B74"/>
              </a:buClr>
              <a:buFont typeface="Wingdings 2" pitchFamily="18" charset="2"/>
              <a:buChar char=""/>
              <a:defRPr/>
            </a:pPr>
            <a:r>
              <a:rPr lang="en-CA" sz="2700" dirty="0" smtClean="0">
                <a:solidFill>
                  <a:srgbClr val="000000"/>
                </a:solidFill>
                <a:latin typeface="Arial" pitchFamily="34" charset="0"/>
                <a:cs typeface="Arial" pitchFamily="34" charset="0"/>
              </a:rPr>
              <a:t>Non-comprehensive </a:t>
            </a:r>
            <a:r>
              <a:rPr lang="en-CA" sz="2700" dirty="0">
                <a:solidFill>
                  <a:srgbClr val="000000"/>
                </a:solidFill>
                <a:latin typeface="Arial" pitchFamily="34" charset="0"/>
                <a:cs typeface="Arial" pitchFamily="34" charset="0"/>
              </a:rPr>
              <a:t>dissemination </a:t>
            </a:r>
            <a:r>
              <a:rPr lang="en-CA" sz="2700" dirty="0" smtClean="0">
                <a:solidFill>
                  <a:srgbClr val="000000"/>
                </a:solidFill>
                <a:latin typeface="Arial" pitchFamily="34" charset="0"/>
                <a:cs typeface="Arial" pitchFamily="34" charset="0"/>
              </a:rPr>
              <a:t/>
            </a:r>
            <a:br>
              <a:rPr lang="en-CA" sz="2700" dirty="0" smtClean="0">
                <a:solidFill>
                  <a:srgbClr val="000000"/>
                </a:solidFill>
                <a:latin typeface="Arial" pitchFamily="34" charset="0"/>
                <a:cs typeface="Arial" pitchFamily="34" charset="0"/>
              </a:rPr>
            </a:br>
            <a:r>
              <a:rPr lang="en-CA" sz="2700" dirty="0" smtClean="0">
                <a:solidFill>
                  <a:srgbClr val="000000"/>
                </a:solidFill>
                <a:latin typeface="Arial" pitchFamily="34" charset="0"/>
                <a:cs typeface="Arial" pitchFamily="34" charset="0"/>
              </a:rPr>
              <a:t>of educational </a:t>
            </a:r>
            <a:r>
              <a:rPr lang="en-CA" sz="2700" dirty="0">
                <a:solidFill>
                  <a:srgbClr val="000000"/>
                </a:solidFill>
                <a:latin typeface="Arial" pitchFamily="34" charset="0"/>
                <a:cs typeface="Arial" pitchFamily="34" charset="0"/>
              </a:rPr>
              <a:t>tools</a:t>
            </a:r>
          </a:p>
        </p:txBody>
      </p:sp>
      <p:sp>
        <p:nvSpPr>
          <p:cNvPr id="5" name="Content Placeholder 2"/>
          <p:cNvSpPr txBox="1">
            <a:spLocks/>
          </p:cNvSpPr>
          <p:nvPr/>
        </p:nvSpPr>
        <p:spPr bwMode="auto">
          <a:xfrm>
            <a:off x="1645920" y="3429000"/>
            <a:ext cx="5943600" cy="2194560"/>
          </a:xfrm>
          <a:prstGeom prst="rect">
            <a:avLst/>
          </a:prstGeom>
          <a:noFill/>
          <a:ln w="9525">
            <a:noFill/>
            <a:miter lim="800000"/>
            <a:headEnd/>
            <a:tailEnd/>
          </a:ln>
        </p:spPr>
        <p:txBody>
          <a:bodyPr anchor="t" anchorCtr="0"/>
          <a:lstStyle/>
          <a:p>
            <a:pPr marL="344488" indent="-344488" algn="l" eaLnBrk="1" hangingPunct="1">
              <a:spcBef>
                <a:spcPts val="1200"/>
              </a:spcBef>
              <a:spcAft>
                <a:spcPts val="0"/>
              </a:spcAft>
              <a:buClr>
                <a:srgbClr val="012B74"/>
              </a:buClr>
              <a:buFont typeface="Wingdings 2" pitchFamily="18" charset="2"/>
              <a:buChar char=""/>
              <a:defRPr/>
            </a:pPr>
            <a:r>
              <a:rPr lang="en-CA" sz="2700" dirty="0">
                <a:solidFill>
                  <a:srgbClr val="000000"/>
                </a:solidFill>
                <a:latin typeface="Arial" pitchFamily="34" charset="0"/>
                <a:cs typeface="Arial" pitchFamily="34" charset="0"/>
              </a:rPr>
              <a:t>Involvement of nurse educator </a:t>
            </a:r>
            <a:r>
              <a:rPr lang="en-CA" sz="2700" dirty="0" smtClean="0">
                <a:solidFill>
                  <a:srgbClr val="000000"/>
                </a:solidFill>
                <a:latin typeface="Arial" pitchFamily="34" charset="0"/>
                <a:cs typeface="Arial" pitchFamily="34" charset="0"/>
              </a:rPr>
              <a:t/>
            </a:r>
            <a:br>
              <a:rPr lang="en-CA" sz="2700" dirty="0" smtClean="0">
                <a:solidFill>
                  <a:srgbClr val="000000"/>
                </a:solidFill>
                <a:latin typeface="Arial" pitchFamily="34" charset="0"/>
                <a:cs typeface="Arial" pitchFamily="34" charset="0"/>
              </a:rPr>
            </a:br>
            <a:r>
              <a:rPr lang="en-CA" sz="2700" dirty="0" smtClean="0">
                <a:solidFill>
                  <a:srgbClr val="000000"/>
                </a:solidFill>
                <a:latin typeface="Arial" pitchFamily="34" charset="0"/>
                <a:cs typeface="Arial" pitchFamily="34" charset="0"/>
              </a:rPr>
              <a:t>(</a:t>
            </a:r>
            <a:r>
              <a:rPr lang="en-CA" sz="2700" dirty="0">
                <a:solidFill>
                  <a:srgbClr val="000000"/>
                </a:solidFill>
                <a:latin typeface="Arial" pitchFamily="34" charset="0"/>
                <a:cs typeface="Arial" pitchFamily="34" charset="0"/>
              </a:rPr>
              <a:t>n</a:t>
            </a:r>
            <a:r>
              <a:rPr lang="en-CA" sz="2700" dirty="0" smtClean="0">
                <a:solidFill>
                  <a:srgbClr val="000000"/>
                </a:solidFill>
                <a:latin typeface="Arial" pitchFamily="34" charset="0"/>
                <a:cs typeface="Arial" pitchFamily="34" charset="0"/>
              </a:rPr>
              <a:t>urses </a:t>
            </a:r>
            <a:r>
              <a:rPr lang="en-CA" sz="2700" dirty="0">
                <a:solidFill>
                  <a:srgbClr val="000000"/>
                </a:solidFill>
                <a:latin typeface="Arial" pitchFamily="34" charset="0"/>
                <a:cs typeface="Arial" pitchFamily="34" charset="0"/>
              </a:rPr>
              <a:t>owned it)</a:t>
            </a:r>
          </a:p>
          <a:p>
            <a:pPr marL="344488" indent="-344488" algn="l" eaLnBrk="1" hangingPunct="1">
              <a:spcBef>
                <a:spcPts val="1200"/>
              </a:spcBef>
              <a:spcAft>
                <a:spcPts val="0"/>
              </a:spcAft>
              <a:buClr>
                <a:srgbClr val="012B74"/>
              </a:buClr>
              <a:buFont typeface="Wingdings 2" pitchFamily="18" charset="2"/>
              <a:buChar char=""/>
              <a:defRPr/>
            </a:pPr>
            <a:r>
              <a:rPr lang="en-CA" sz="2700" dirty="0">
                <a:solidFill>
                  <a:srgbClr val="000000"/>
                </a:solidFill>
                <a:latin typeface="Arial" pitchFamily="34" charset="0"/>
                <a:cs typeface="Arial" pitchFamily="34" charset="0"/>
              </a:rPr>
              <a:t>Ongoing bedside encouragement </a:t>
            </a:r>
            <a:r>
              <a:rPr lang="en-CA" sz="2700" dirty="0" smtClean="0">
                <a:solidFill>
                  <a:srgbClr val="000000"/>
                </a:solidFill>
                <a:latin typeface="Arial" pitchFamily="34" charset="0"/>
                <a:cs typeface="Arial" pitchFamily="34" charset="0"/>
              </a:rPr>
              <a:t/>
            </a:r>
            <a:br>
              <a:rPr lang="en-CA" sz="2700" dirty="0" smtClean="0">
                <a:solidFill>
                  <a:srgbClr val="000000"/>
                </a:solidFill>
                <a:latin typeface="Arial" pitchFamily="34" charset="0"/>
                <a:cs typeface="Arial" pitchFamily="34" charset="0"/>
              </a:rPr>
            </a:br>
            <a:r>
              <a:rPr lang="en-CA" sz="2700" dirty="0" smtClean="0">
                <a:solidFill>
                  <a:srgbClr val="000000"/>
                </a:solidFill>
                <a:latin typeface="Arial" pitchFamily="34" charset="0"/>
                <a:cs typeface="Arial" pitchFamily="34" charset="0"/>
              </a:rPr>
              <a:t>and </a:t>
            </a:r>
            <a:r>
              <a:rPr lang="en-CA" sz="2700" dirty="0">
                <a:solidFill>
                  <a:srgbClr val="000000"/>
                </a:solidFill>
                <a:latin typeface="Arial" pitchFamily="34" charset="0"/>
                <a:cs typeface="Arial" pitchFamily="34" charset="0"/>
              </a:rPr>
              <a:t>coaching by site dietitian</a:t>
            </a:r>
          </a:p>
        </p:txBody>
      </p:sp>
      <p:sp>
        <p:nvSpPr>
          <p:cNvPr id="8" name="TextBox 5"/>
          <p:cNvSpPr txBox="1">
            <a:spLocks noChangeArrowheads="1"/>
          </p:cNvSpPr>
          <p:nvPr/>
        </p:nvSpPr>
        <p:spPr bwMode="auto">
          <a:xfrm>
            <a:off x="82139" y="5395348"/>
            <a:ext cx="5264725" cy="307777"/>
          </a:xfrm>
          <a:prstGeom prst="rect">
            <a:avLst/>
          </a:prstGeom>
          <a:noFill/>
          <a:ln w="9525">
            <a:noFill/>
            <a:miter lim="800000"/>
            <a:headEnd/>
            <a:tailEnd/>
          </a:ln>
        </p:spPr>
        <p:txBody>
          <a:bodyPr wrap="square">
            <a:spAutoFit/>
          </a:bodyPr>
          <a:lstStyle/>
          <a:p>
            <a:pPr algn="l"/>
            <a:r>
              <a:rPr lang="en-US" sz="1400" dirty="0">
                <a:solidFill>
                  <a:schemeClr val="bg2"/>
                </a:solidFill>
                <a:latin typeface="Arial" pitchFamily="34" charset="0"/>
                <a:cs typeface="Arial" pitchFamily="34" charset="0"/>
              </a:rPr>
              <a:t>*</a:t>
            </a:r>
            <a:r>
              <a:rPr lang="en-US" sz="1400" dirty="0" smtClean="0">
                <a:solidFill>
                  <a:schemeClr val="bg2"/>
                </a:solidFill>
                <a:latin typeface="Arial" pitchFamily="34" charset="0"/>
                <a:cs typeface="Arial" pitchFamily="34" charset="0"/>
              </a:rPr>
              <a:t> EMR: electronic medical records</a:t>
            </a:r>
          </a:p>
        </p:txBody>
      </p:sp>
      <p:sp>
        <p:nvSpPr>
          <p:cNvPr id="10" name="Title 1"/>
          <p:cNvSpPr txBox="1">
            <a:spLocks/>
          </p:cNvSpPr>
          <p:nvPr/>
        </p:nvSpPr>
        <p:spPr bwMode="auto">
          <a:xfrm>
            <a:off x="0" y="2589312"/>
            <a:ext cx="9144000" cy="762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CA" sz="3800" kern="0" dirty="0">
                <a:latin typeface="Calibri" pitchFamily="34" charset="0"/>
                <a:cs typeface="Calibri" pitchFamily="34" charset="0"/>
              </a:rPr>
              <a:t>Facilitators to </a:t>
            </a:r>
            <a:r>
              <a:rPr lang="en-CA" sz="3800" kern="0" dirty="0" smtClean="0">
                <a:latin typeface="Calibri" pitchFamily="34" charset="0"/>
                <a:cs typeface="Calibri" pitchFamily="34" charset="0"/>
              </a:rPr>
              <a:t>Implementation</a:t>
            </a:r>
            <a:endParaRPr lang="en-CA" sz="3800" kern="0" dirty="0">
              <a:latin typeface="Calibri" pitchFamily="34" charset="0"/>
              <a:cs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0" y="169225"/>
            <a:ext cx="9144000" cy="685800"/>
          </a:xfrm>
        </p:spPr>
        <p:txBody>
          <a:bodyPr/>
          <a:lstStyle/>
          <a:p>
            <a:pPr>
              <a:lnSpc>
                <a:spcPct val="85000"/>
              </a:lnSpc>
              <a:defRPr/>
            </a:pPr>
            <a:r>
              <a:rPr lang="en-CA" sz="3800" dirty="0">
                <a:latin typeface="Calibri" pitchFamily="34" charset="0"/>
                <a:ea typeface="SimSun" pitchFamily="2" charset="-122"/>
                <a:cs typeface="Times New Roman" pitchFamily="18" charset="0"/>
              </a:rPr>
              <a:t>PEP </a:t>
            </a:r>
            <a:r>
              <a:rPr lang="en-CA" sz="3800" dirty="0" err="1">
                <a:latin typeface="Calibri" pitchFamily="34" charset="0"/>
                <a:ea typeface="SimSun" pitchFamily="2" charset="-122"/>
                <a:cs typeface="Times New Roman" pitchFamily="18" charset="0"/>
              </a:rPr>
              <a:t>uP</a:t>
            </a:r>
            <a:r>
              <a:rPr lang="en-CA" sz="3800" dirty="0">
                <a:latin typeface="Calibri" pitchFamily="34" charset="0"/>
                <a:ea typeface="SimSun" pitchFamily="2" charset="-122"/>
                <a:cs typeface="Times New Roman" pitchFamily="18" charset="0"/>
              </a:rPr>
              <a:t> Trial Conclusion</a:t>
            </a:r>
          </a:p>
        </p:txBody>
      </p:sp>
      <p:sp>
        <p:nvSpPr>
          <p:cNvPr id="56323" name="Content Placeholder 2"/>
          <p:cNvSpPr>
            <a:spLocks noGrp="1"/>
          </p:cNvSpPr>
          <p:nvPr>
            <p:ph idx="4294967295"/>
          </p:nvPr>
        </p:nvSpPr>
        <p:spPr>
          <a:xfrm>
            <a:off x="0" y="609600"/>
            <a:ext cx="9144000" cy="5105400"/>
          </a:xfrm>
        </p:spPr>
        <p:txBody>
          <a:bodyPr anchor="ctr" anchorCtr="1"/>
          <a:lstStyle/>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Statistically significant improvements </a:t>
            </a:r>
            <a:r>
              <a:rPr lang="en-CA" sz="2800" dirty="0" smtClean="0">
                <a:solidFill>
                  <a:srgbClr val="000000"/>
                </a:solidFill>
                <a:latin typeface="Arial" pitchFamily="34" charset="0"/>
                <a:cs typeface="Arial" pitchFamily="34" charset="0"/>
              </a:rPr>
              <a:t>in </a:t>
            </a:r>
            <a:br>
              <a:rPr lang="en-CA" sz="2800" dirty="0" smtClean="0">
                <a:solidFill>
                  <a:srgbClr val="000000"/>
                </a:solidFill>
                <a:latin typeface="Arial" pitchFamily="34" charset="0"/>
                <a:cs typeface="Arial" pitchFamily="34" charset="0"/>
              </a:rPr>
            </a:br>
            <a:r>
              <a:rPr lang="en-CA" sz="2800" dirty="0" smtClean="0">
                <a:solidFill>
                  <a:srgbClr val="000000"/>
                </a:solidFill>
                <a:latin typeface="Arial" pitchFamily="34" charset="0"/>
                <a:cs typeface="Arial" pitchFamily="34" charset="0"/>
              </a:rPr>
              <a:t>nutritional </a:t>
            </a:r>
            <a:r>
              <a:rPr lang="en-CA" sz="2800" dirty="0">
                <a:solidFill>
                  <a:srgbClr val="000000"/>
                </a:solidFill>
                <a:latin typeface="Arial" pitchFamily="34" charset="0"/>
                <a:cs typeface="Arial" pitchFamily="34" charset="0"/>
              </a:rPr>
              <a:t>intake </a:t>
            </a:r>
          </a:p>
          <a:p>
            <a:pPr marL="747713" lvl="1" indent="-284163" eaLnBrk="1" hangingPunct="1">
              <a:spcBef>
                <a:spcPts val="600"/>
              </a:spcBef>
              <a:spcAft>
                <a:spcPts val="0"/>
              </a:spcAft>
              <a:buClr>
                <a:srgbClr val="012B74"/>
              </a:buClr>
              <a:defRPr/>
            </a:pPr>
            <a:r>
              <a:rPr lang="en-CA" sz="2400" dirty="0">
                <a:solidFill>
                  <a:srgbClr val="000000"/>
                </a:solidFill>
                <a:latin typeface="Arial" pitchFamily="34" charset="0"/>
                <a:cs typeface="Arial" pitchFamily="34" charset="0"/>
              </a:rPr>
              <a:t>Suboptimal effect related to </a:t>
            </a:r>
            <a:r>
              <a:rPr lang="en-CA" sz="2400" dirty="0" smtClean="0">
                <a:solidFill>
                  <a:srgbClr val="000000"/>
                </a:solidFill>
                <a:latin typeface="Arial" pitchFamily="34" charset="0"/>
                <a:cs typeface="Arial" pitchFamily="34" charset="0"/>
              </a:rPr>
              <a:t>suboptimal implementation</a:t>
            </a:r>
            <a:endParaRPr lang="en-CA" sz="2400" dirty="0">
              <a:solidFill>
                <a:srgbClr val="000000"/>
              </a:solidFill>
              <a:latin typeface="Arial" pitchFamily="34" charset="0"/>
              <a:cs typeface="Arial" pitchFamily="34" charset="0"/>
            </a:endParaRPr>
          </a:p>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Safe </a:t>
            </a:r>
          </a:p>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Acceptable</a:t>
            </a:r>
          </a:p>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Merits further use</a:t>
            </a:r>
          </a:p>
          <a:p>
            <a:pPr marL="344488" indent="-344488" eaLnBrk="1" hangingPunct="1">
              <a:spcBef>
                <a:spcPts val="1800"/>
              </a:spcBef>
              <a:spcAft>
                <a:spcPts val="0"/>
              </a:spcAft>
              <a:buClr>
                <a:srgbClr val="012B74"/>
              </a:buClr>
              <a:buFont typeface="Wingdings 2" pitchFamily="18" charset="2"/>
              <a:buChar char=""/>
              <a:defRPr/>
            </a:pPr>
            <a:r>
              <a:rPr lang="en-CA" sz="2800" dirty="0">
                <a:solidFill>
                  <a:srgbClr val="000000"/>
                </a:solidFill>
                <a:latin typeface="Arial" pitchFamily="34" charset="0"/>
                <a:cs typeface="Arial" pitchFamily="34" charset="0"/>
              </a:rPr>
              <a:t>Can successfully be implemented in </a:t>
            </a:r>
            <a:r>
              <a:rPr lang="en-CA" sz="2800" dirty="0" smtClean="0">
                <a:solidFill>
                  <a:srgbClr val="000000"/>
                </a:solidFill>
                <a:latin typeface="Arial" pitchFamily="34" charset="0"/>
                <a:cs typeface="Arial" pitchFamily="34" charset="0"/>
              </a:rPr>
              <a:t>a </a:t>
            </a:r>
            <a:r>
              <a:rPr lang="en-CA" sz="2800" dirty="0">
                <a:solidFill>
                  <a:srgbClr val="000000"/>
                </a:solidFill>
                <a:latin typeface="Arial" pitchFamily="34" charset="0"/>
                <a:cs typeface="Arial" pitchFamily="34" charset="0"/>
              </a:rPr>
              <a:t>broad </a:t>
            </a:r>
            <a:r>
              <a:rPr lang="en-CA" sz="2800" dirty="0" smtClean="0">
                <a:solidFill>
                  <a:srgbClr val="000000"/>
                </a:solidFill>
                <a:latin typeface="Arial" pitchFamily="34" charset="0"/>
                <a:cs typeface="Arial" pitchFamily="34" charset="0"/>
              </a:rPr>
              <a:t/>
            </a:r>
            <a:br>
              <a:rPr lang="en-CA" sz="2800" dirty="0" smtClean="0">
                <a:solidFill>
                  <a:srgbClr val="000000"/>
                </a:solidFill>
                <a:latin typeface="Arial" pitchFamily="34" charset="0"/>
                <a:cs typeface="Arial" pitchFamily="34" charset="0"/>
              </a:rPr>
            </a:br>
            <a:r>
              <a:rPr lang="en-CA" sz="2800" dirty="0" smtClean="0">
                <a:solidFill>
                  <a:srgbClr val="000000"/>
                </a:solidFill>
                <a:latin typeface="Arial" pitchFamily="34" charset="0"/>
                <a:cs typeface="Arial" pitchFamily="34" charset="0"/>
              </a:rPr>
              <a:t>range of </a:t>
            </a:r>
            <a:r>
              <a:rPr lang="en-CA" sz="2800" dirty="0">
                <a:solidFill>
                  <a:srgbClr val="000000"/>
                </a:solidFill>
                <a:latin typeface="Arial" pitchFamily="34" charset="0"/>
                <a:cs typeface="Arial" pitchFamily="34" charset="0"/>
              </a:rPr>
              <a:t>ICUs in North America</a:t>
            </a: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8333" t="9778" r="19445" b="10222"/>
          <a:stretch>
            <a:fillRect/>
          </a:stretch>
        </p:blipFill>
        <p:spPr bwMode="auto">
          <a:xfrm>
            <a:off x="304800" y="0"/>
            <a:ext cx="8534400" cy="68580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0" y="590800"/>
            <a:ext cx="9144000" cy="512064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marR="90170" algn="l">
              <a:spcBef>
                <a:spcPts val="600"/>
              </a:spcBef>
              <a:spcAft>
                <a:spcPts val="0"/>
              </a:spcAft>
              <a:tabLst>
                <a:tab pos="6210935" algn="l"/>
              </a:tabLst>
            </a:pPr>
            <a:endParaRPr lang="en-CA" sz="2000" dirty="0" smtClean="0">
              <a:solidFill>
                <a:srgbClr val="000000"/>
              </a:solidFill>
              <a:latin typeface="Arial" pitchFamily="34" charset="0"/>
              <a:cs typeface="Arial" pitchFamily="34" charset="0"/>
            </a:endParaRPr>
          </a:p>
          <a:p>
            <a:pPr marR="90170" algn="l">
              <a:spcBef>
                <a:spcPts val="600"/>
              </a:spcBef>
              <a:spcAft>
                <a:spcPts val="0"/>
              </a:spcAft>
              <a:tabLst>
                <a:tab pos="6210935" algn="l"/>
              </a:tabLst>
            </a:pPr>
            <a:r>
              <a:rPr lang="en-CA" sz="2000" dirty="0" smtClean="0">
                <a:solidFill>
                  <a:srgbClr val="000000"/>
                </a:solidFill>
                <a:latin typeface="Arial" pitchFamily="34" charset="0"/>
                <a:cs typeface="Arial" pitchFamily="34" charset="0"/>
              </a:rPr>
              <a:t>National Quality improvement collaborative in conjunction with Nestle</a:t>
            </a:r>
          </a:p>
          <a:p>
            <a:pPr marR="90170" algn="l">
              <a:spcBef>
                <a:spcPts val="600"/>
              </a:spcBef>
              <a:spcAft>
                <a:spcPts val="0"/>
              </a:spcAft>
              <a:tabLst>
                <a:tab pos="6210935" algn="l"/>
              </a:tabLst>
            </a:pPr>
            <a:endParaRPr lang="en-CA" sz="2000" dirty="0" smtClean="0">
              <a:solidFill>
                <a:srgbClr val="000000"/>
              </a:solidFill>
              <a:latin typeface="Arial" pitchFamily="34" charset="0"/>
              <a:cs typeface="Arial" pitchFamily="34" charset="0"/>
            </a:endParaRPr>
          </a:p>
          <a:p>
            <a:pPr marL="0" marR="90170" algn="l">
              <a:spcBef>
                <a:spcPts val="600"/>
              </a:spcBef>
              <a:spcAft>
                <a:spcPts val="0"/>
              </a:spcAft>
              <a:tabLst>
                <a:tab pos="6210935" algn="l"/>
              </a:tabLst>
            </a:pPr>
            <a:r>
              <a:rPr lang="en-CA" sz="2000" b="1" u="sng" dirty="0" smtClean="0">
                <a:solidFill>
                  <a:srgbClr val="17365D"/>
                </a:solidFill>
                <a:latin typeface="Times"/>
                <a:ea typeface="Calibri"/>
                <a:cs typeface="Times New Roman"/>
              </a:rPr>
              <a:t>What we provide</a:t>
            </a:r>
            <a:endParaRPr lang="en-US" sz="2000" dirty="0" smtClean="0">
              <a:latin typeface="Calibri"/>
              <a:ea typeface="Calibri"/>
              <a:cs typeface="Times New Roman"/>
            </a:endParaRPr>
          </a:p>
          <a:p>
            <a:pPr marL="0" marR="90170" algn="l">
              <a:spcBef>
                <a:spcPts val="600"/>
              </a:spcBef>
              <a:spcAft>
                <a:spcPts val="0"/>
              </a:spcAft>
              <a:tabLst>
                <a:tab pos="6210935" algn="l"/>
              </a:tabLst>
            </a:pPr>
            <a:r>
              <a:rPr lang="en-CA" sz="2000" b="1" i="1" dirty="0" smtClean="0">
                <a:solidFill>
                  <a:srgbClr val="17365D"/>
                </a:solidFill>
                <a:latin typeface="Times"/>
                <a:ea typeface="Calibri"/>
                <a:cs typeface="Times New Roman"/>
              </a:rPr>
              <a:t>All participating sites will receive: </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access to an educational DVD presentation to train your multidisciplinary team</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supporting tools such as visual aids and protocol templates</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access to a member of the Critical Care Nutrition team who will support each site during the collaborative</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access to an online discussion group around questions unique to PEP </a:t>
            </a:r>
            <a:r>
              <a:rPr lang="en-CA" sz="2000" dirty="0" err="1" smtClean="0">
                <a:solidFill>
                  <a:srgbClr val="17365D"/>
                </a:solidFill>
                <a:latin typeface="Times"/>
                <a:ea typeface="Calibri"/>
                <a:cs typeface="Times New Roman"/>
              </a:rPr>
              <a:t>uP</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a detailed site report, showing nutrition performance, following participation in the International Nutrition Survey 2013</a:t>
            </a:r>
            <a:endParaRPr lang="en-US" sz="2000" dirty="0" smtClean="0">
              <a:latin typeface="Calibri"/>
              <a:ea typeface="Calibri"/>
              <a:cs typeface="Times New Roman"/>
            </a:endParaRPr>
          </a:p>
          <a:p>
            <a:pPr marL="342900" marR="90170" lvl="0" indent="-342900" algn="l">
              <a:spcBef>
                <a:spcPts val="0"/>
              </a:spcBef>
              <a:spcAft>
                <a:spcPts val="0"/>
              </a:spcAft>
              <a:buFont typeface="Symbol"/>
              <a:buChar char=""/>
              <a:tabLst>
                <a:tab pos="180340" algn="l"/>
              </a:tabLst>
            </a:pPr>
            <a:r>
              <a:rPr lang="en-CA" sz="2000" dirty="0" smtClean="0">
                <a:solidFill>
                  <a:srgbClr val="17365D"/>
                </a:solidFill>
                <a:latin typeface="Times"/>
                <a:ea typeface="Calibri"/>
                <a:cs typeface="Times New Roman"/>
              </a:rPr>
              <a:t>online access to a novel nutrition monitoring tool we have developed</a:t>
            </a:r>
          </a:p>
          <a:p>
            <a:pPr marL="342900" marR="90170" lvl="0" indent="-342900" algn="l">
              <a:spcBef>
                <a:spcPts val="0"/>
              </a:spcBef>
              <a:spcAft>
                <a:spcPts val="0"/>
              </a:spcAft>
              <a:buFont typeface="Symbol"/>
              <a:buChar char=""/>
              <a:tabLst>
                <a:tab pos="180340" algn="l"/>
              </a:tabLst>
            </a:pPr>
            <a:endParaRPr lang="en-CA" sz="2000" dirty="0" smtClean="0">
              <a:solidFill>
                <a:srgbClr val="17365D"/>
              </a:solidFill>
              <a:latin typeface="Times"/>
              <a:ea typeface="Calibri"/>
              <a:cs typeface="Times New Roman"/>
            </a:endParaRPr>
          </a:p>
          <a:p>
            <a:pPr marL="342900" marR="90170" indent="-342900" algn="l">
              <a:spcBef>
                <a:spcPts val="0"/>
              </a:spcBef>
              <a:spcAft>
                <a:spcPts val="0"/>
              </a:spcAft>
              <a:tabLst>
                <a:tab pos="180340" algn="l"/>
              </a:tabLst>
            </a:pPr>
            <a:r>
              <a:rPr lang="en-CA" sz="2000" dirty="0" smtClean="0">
                <a:solidFill>
                  <a:srgbClr val="000000"/>
                </a:solidFill>
                <a:latin typeface="Arial" pitchFamily="34" charset="0"/>
                <a:cs typeface="Arial" pitchFamily="34" charset="0"/>
              </a:rPr>
              <a:t>Tools, resources, contact information are available at </a:t>
            </a:r>
            <a:r>
              <a:rPr lang="en-CA" sz="2000" u="sng" dirty="0" smtClean="0">
                <a:solidFill>
                  <a:srgbClr val="000000"/>
                </a:solidFill>
                <a:latin typeface="Arial" pitchFamily="34" charset="0"/>
                <a:cs typeface="Arial" pitchFamily="34" charset="0"/>
                <a:hlinkClick r:id="rId4" action="ppaction://hlinkfile"/>
              </a:rPr>
              <a:t>criticalcarenutrition.com</a:t>
            </a:r>
            <a:endParaRPr lang="en-CA" sz="2000" u="sng" dirty="0" smtClean="0">
              <a:solidFill>
                <a:srgbClr val="000000"/>
              </a:solidFill>
              <a:latin typeface="Arial" pitchFamily="34" charset="0"/>
              <a:cs typeface="Arial" pitchFamily="34" charset="0"/>
            </a:endParaRPr>
          </a:p>
          <a:p>
            <a:pPr marL="342900" marR="90170" lvl="0" indent="-342900" algn="l">
              <a:spcBef>
                <a:spcPts val="0"/>
              </a:spcBef>
              <a:spcAft>
                <a:spcPts val="0"/>
              </a:spcAft>
              <a:buFont typeface="Symbol"/>
              <a:buChar char=""/>
              <a:tabLst>
                <a:tab pos="180340" algn="l"/>
              </a:tabLst>
            </a:pPr>
            <a:endParaRPr lang="en-US" sz="2000" dirty="0">
              <a:latin typeface="Calibri"/>
              <a:ea typeface="Calibri"/>
              <a:cs typeface="Times New Roman"/>
            </a:endParaRPr>
          </a:p>
        </p:txBody>
      </p:sp>
      <p:sp>
        <p:nvSpPr>
          <p:cNvPr id="3" name="Title 1"/>
          <p:cNvSpPr txBox="1">
            <a:spLocks/>
          </p:cNvSpPr>
          <p:nvPr/>
        </p:nvSpPr>
        <p:spPr bwMode="auto">
          <a:xfrm>
            <a:off x="0" y="304800"/>
            <a:ext cx="9144000" cy="668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457200" latinLnBrk="0">
              <a:lnSpc>
                <a:spcPct val="85000"/>
              </a:lnSpc>
              <a:buClrTx/>
              <a:buSzTx/>
              <a:buFontTx/>
              <a:buNone/>
              <a:tabLst/>
              <a:defRPr/>
            </a:pPr>
            <a:r>
              <a:rPr lang="en-CA" sz="3800" b="1" dirty="0" smtClean="0">
                <a:solidFill>
                  <a:srgbClr val="012B74"/>
                </a:solidFill>
                <a:ea typeface="SimSun" pitchFamily="2" charset="-122"/>
                <a:cs typeface="Times New Roman" pitchFamily="18" charset="0"/>
              </a:rPr>
              <a:t>Canadian PEP </a:t>
            </a:r>
            <a:r>
              <a:rPr lang="en-CA" sz="3800" b="1" dirty="0" err="1">
                <a:solidFill>
                  <a:srgbClr val="012B74"/>
                </a:solidFill>
                <a:ea typeface="SimSun" pitchFamily="2" charset="-122"/>
                <a:cs typeface="Times New Roman" pitchFamily="18" charset="0"/>
              </a:rPr>
              <a:t>uP</a:t>
            </a:r>
            <a:r>
              <a:rPr lang="en-CA" sz="3800" b="1" dirty="0">
                <a:solidFill>
                  <a:srgbClr val="012B74"/>
                </a:solidFill>
                <a:ea typeface="SimSun" pitchFamily="2" charset="-122"/>
                <a:cs typeface="Times New Roman" pitchFamily="18" charset="0"/>
              </a:rPr>
              <a:t> </a:t>
            </a:r>
            <a:r>
              <a:rPr lang="en-CA" sz="3800" b="1" dirty="0" smtClean="0">
                <a:solidFill>
                  <a:srgbClr val="012B74"/>
                </a:solidFill>
                <a:ea typeface="SimSun" pitchFamily="2" charset="-122"/>
                <a:cs typeface="Times New Roman" pitchFamily="18" charset="0"/>
              </a:rPr>
              <a:t>Collaborative</a:t>
            </a:r>
            <a:endParaRPr lang="en-CA" sz="3800" b="1" dirty="0">
              <a:solidFill>
                <a:srgbClr val="012B74"/>
              </a:solidFill>
              <a:ea typeface="SimSun" pitchFamily="2" charset="-122"/>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52400"/>
            <a:ext cx="9144000" cy="1143000"/>
          </a:xfrm>
        </p:spPr>
        <p:txBody>
          <a:bodyPr/>
          <a:lstStyle/>
          <a:p>
            <a:r>
              <a:rPr lang="en-US" sz="2800" dirty="0" smtClean="0">
                <a:latin typeface="Calibri" pitchFamily="34" charset="0"/>
              </a:rPr>
              <a:t>Early vs. Delayed EN: Effect on Mortality</a:t>
            </a:r>
            <a:endParaRPr lang="en-CA" sz="2800" dirty="0" smtClean="0">
              <a:latin typeface="Calibri" pitchFamily="34" charset="0"/>
            </a:endParaRPr>
          </a:p>
        </p:txBody>
      </p:sp>
      <p:sp>
        <p:nvSpPr>
          <p:cNvPr id="44035" name="Rectangle 4"/>
          <p:cNvSpPr>
            <a:spLocks noChangeArrowheads="1"/>
          </p:cNvSpPr>
          <p:nvPr/>
        </p:nvSpPr>
        <p:spPr bwMode="auto">
          <a:xfrm>
            <a:off x="509588" y="1933575"/>
            <a:ext cx="9144000" cy="0"/>
          </a:xfrm>
          <a:prstGeom prst="rect">
            <a:avLst/>
          </a:prstGeom>
          <a:noFill/>
          <a:ln w="9525">
            <a:noFill/>
            <a:miter lim="800000"/>
            <a:headEnd/>
            <a:tailEnd/>
          </a:ln>
        </p:spPr>
        <p:txBody>
          <a:bodyPr>
            <a:spAutoFit/>
          </a:bodyPr>
          <a:lstStyle/>
          <a:p>
            <a:endParaRPr lang="en-CA"/>
          </a:p>
        </p:txBody>
      </p:sp>
      <p:sp>
        <p:nvSpPr>
          <p:cNvPr id="44036" name="Text Box 1027"/>
          <p:cNvSpPr txBox="1">
            <a:spLocks noChangeArrowheads="1"/>
          </p:cNvSpPr>
          <p:nvPr/>
        </p:nvSpPr>
        <p:spPr bwMode="auto">
          <a:xfrm>
            <a:off x="2133600" y="5334000"/>
            <a:ext cx="7010400" cy="400050"/>
          </a:xfrm>
          <a:prstGeom prst="rect">
            <a:avLst/>
          </a:prstGeom>
          <a:noFill/>
          <a:ln w="12700">
            <a:noFill/>
            <a:miter lim="800000"/>
            <a:headEnd type="none" w="sm" len="sm"/>
            <a:tailEnd type="none" w="sm" len="sm"/>
          </a:ln>
        </p:spPr>
        <p:txBody>
          <a:bodyPr>
            <a:spAutoFit/>
          </a:bodyPr>
          <a:lstStyle/>
          <a:p>
            <a:pPr algn="r" eaLnBrk="1" hangingPunct="1"/>
            <a:r>
              <a:rPr lang="en-US" sz="2000" dirty="0">
                <a:solidFill>
                  <a:schemeClr val="bg1"/>
                </a:solidFill>
              </a:rPr>
              <a:t>Updated 2013 www.criticalcarenutrition.com</a:t>
            </a:r>
          </a:p>
        </p:txBody>
      </p:sp>
      <p:pic>
        <p:nvPicPr>
          <p:cNvPr id="46081" name="Picture 1"/>
          <p:cNvPicPr>
            <a:picLocks noChangeAspect="1" noChangeArrowheads="1"/>
          </p:cNvPicPr>
          <p:nvPr/>
        </p:nvPicPr>
        <p:blipFill>
          <a:blip r:embed="rId3" cstate="print"/>
          <a:srcRect/>
          <a:stretch>
            <a:fillRect/>
          </a:stretch>
        </p:blipFill>
        <p:spPr bwMode="auto">
          <a:xfrm>
            <a:off x="1295400" y="641171"/>
            <a:ext cx="6553200" cy="46928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2629"/>
            <a:ext cx="9143999" cy="593752"/>
          </a:xfrm>
          <a:prstGeom prst="rect">
            <a:avLst/>
          </a:prstGeom>
          <a:noFill/>
        </p:spPr>
        <p:txBody>
          <a:bodyPr wrap="square" rtlCol="0">
            <a:spAutoFit/>
          </a:bodyPr>
          <a:lstStyle/>
          <a:p>
            <a:pPr defTabSz="457200">
              <a:lnSpc>
                <a:spcPct val="85000"/>
              </a:lnSpc>
              <a:defRPr/>
            </a:pPr>
            <a:r>
              <a:rPr lang="en-US" sz="3800" b="1" dirty="0">
                <a:solidFill>
                  <a:srgbClr val="012B74"/>
                </a:solidFill>
                <a:ea typeface="SimSun" pitchFamily="2" charset="-122"/>
                <a:cs typeface="Times New Roman" pitchFamily="18" charset="0"/>
              </a:rPr>
              <a:t>Education </a:t>
            </a:r>
            <a:r>
              <a:rPr lang="en-US" sz="3800" b="1" dirty="0" smtClean="0">
                <a:solidFill>
                  <a:srgbClr val="012B74"/>
                </a:solidFill>
                <a:ea typeface="SimSun" pitchFamily="2" charset="-122"/>
                <a:cs typeface="Times New Roman" pitchFamily="18" charset="0"/>
              </a:rPr>
              <a:t>and </a:t>
            </a:r>
            <a:r>
              <a:rPr lang="en-US" sz="3800" b="1" dirty="0">
                <a:solidFill>
                  <a:srgbClr val="012B74"/>
                </a:solidFill>
                <a:ea typeface="SimSun" pitchFamily="2" charset="-122"/>
                <a:cs typeface="Times New Roman" pitchFamily="18" charset="0"/>
              </a:rPr>
              <a:t>Awareness Tools</a:t>
            </a:r>
          </a:p>
        </p:txBody>
      </p:sp>
      <p:grpSp>
        <p:nvGrpSpPr>
          <p:cNvPr id="6" name="Group 5"/>
          <p:cNvGrpSpPr/>
          <p:nvPr/>
        </p:nvGrpSpPr>
        <p:grpSpPr>
          <a:xfrm>
            <a:off x="1440875" y="760290"/>
            <a:ext cx="6477000" cy="4480560"/>
            <a:chOff x="1397441" y="760290"/>
            <a:chExt cx="6338344" cy="4480560"/>
          </a:xfrm>
        </p:grpSpPr>
        <p:pic>
          <p:nvPicPr>
            <p:cNvPr id="5" name="Picture 4"/>
            <p:cNvPicPr>
              <a:picLocks/>
            </p:cNvPicPr>
            <p:nvPr/>
          </p:nvPicPr>
          <p:blipFill>
            <a:blip r:embed="rId5" cstate="print">
              <a:extLst>
                <a:ext uri="{28A0092B-C50C-407E-A947-70E740481C1C}">
                  <a14:useLocalDpi xmlns="" xmlns:a14="http://schemas.microsoft.com/office/drawing/2010/main" val="0"/>
                </a:ext>
              </a:extLst>
            </a:blip>
            <a:stretch>
              <a:fillRect/>
            </a:stretch>
          </p:blipFill>
          <p:spPr>
            <a:xfrm>
              <a:off x="4535385" y="760290"/>
              <a:ext cx="3200400" cy="4480560"/>
            </a:xfrm>
            <a:prstGeom prst="rect">
              <a:avLst/>
            </a:prstGeom>
            <a:ln w="6350">
              <a:solidFill>
                <a:srgbClr val="00B0F0"/>
              </a:solidFill>
            </a:ln>
          </p:spPr>
        </p:pic>
        <p:pic>
          <p:nvPicPr>
            <p:cNvPr id="3" name="Picture 2"/>
            <p:cNvPicPr>
              <a:picLocks/>
            </p:cNvPicPr>
            <p:nvPr/>
          </p:nvPicPr>
          <p:blipFill>
            <a:blip r:embed="rId6" cstate="print">
              <a:extLst>
                <a:ext uri="{28A0092B-C50C-407E-A947-70E740481C1C}">
                  <a14:useLocalDpi xmlns="" xmlns:a14="http://schemas.microsoft.com/office/drawing/2010/main" val="0"/>
                </a:ext>
              </a:extLst>
            </a:blip>
            <a:stretch>
              <a:fillRect/>
            </a:stretch>
          </p:blipFill>
          <p:spPr>
            <a:xfrm>
              <a:off x="1397441" y="1132815"/>
              <a:ext cx="2460769" cy="3735510"/>
            </a:xfrm>
            <a:prstGeom prst="rect">
              <a:avLst/>
            </a:prstGeom>
            <a:ln w="6350">
              <a:solidFill>
                <a:srgbClr val="00B0F0"/>
              </a:solidFill>
            </a:ln>
          </p:spPr>
        </p:pic>
      </p:grpSp>
      <p:sp>
        <p:nvSpPr>
          <p:cNvPr id="4" name="TextBox 3"/>
          <p:cNvSpPr txBox="1"/>
          <p:nvPr/>
        </p:nvSpPr>
        <p:spPr>
          <a:xfrm>
            <a:off x="1440874" y="5298168"/>
            <a:ext cx="2514601" cy="369332"/>
          </a:xfrm>
          <a:prstGeom prst="rect">
            <a:avLst/>
          </a:prstGeom>
          <a:noFill/>
        </p:spPr>
        <p:txBody>
          <a:bodyPr wrap="square" rtlCol="0">
            <a:spAutoFit/>
          </a:bodyPr>
          <a:lstStyle/>
          <a:p>
            <a:pPr lvl="0"/>
            <a:r>
              <a:rPr lang="en-US" sz="1800" b="1" dirty="0">
                <a:solidFill>
                  <a:srgbClr val="012B74"/>
                </a:solidFill>
                <a:latin typeface="Arial" pitchFamily="34" charset="0"/>
                <a:cs typeface="Arial" pitchFamily="34" charset="0"/>
              </a:rPr>
              <a:t>PEP </a:t>
            </a:r>
            <a:r>
              <a:rPr lang="en-US" sz="1800" b="1" dirty="0" err="1">
                <a:solidFill>
                  <a:srgbClr val="012B74"/>
                </a:solidFill>
                <a:latin typeface="Arial" pitchFamily="34" charset="0"/>
                <a:cs typeface="Arial" pitchFamily="34" charset="0"/>
              </a:rPr>
              <a:t>uP</a:t>
            </a:r>
            <a:r>
              <a:rPr lang="en-US" sz="1800" b="1" dirty="0">
                <a:solidFill>
                  <a:srgbClr val="012B74"/>
                </a:solidFill>
                <a:latin typeface="Arial" pitchFamily="34" charset="0"/>
                <a:cs typeface="Arial" pitchFamily="34" charset="0"/>
              </a:rPr>
              <a:t> Pocket Guide</a:t>
            </a:r>
          </a:p>
        </p:txBody>
      </p:sp>
      <p:sp>
        <p:nvSpPr>
          <p:cNvPr id="11" name="TextBox 10"/>
          <p:cNvSpPr txBox="1"/>
          <p:nvPr/>
        </p:nvSpPr>
        <p:spPr>
          <a:xfrm>
            <a:off x="4623715" y="5298168"/>
            <a:ext cx="3270410" cy="369332"/>
          </a:xfrm>
          <a:prstGeom prst="rect">
            <a:avLst/>
          </a:prstGeom>
          <a:noFill/>
        </p:spPr>
        <p:txBody>
          <a:bodyPr wrap="square" rtlCol="0">
            <a:spAutoFit/>
          </a:bodyPr>
          <a:lstStyle/>
          <a:p>
            <a:pPr lvl="0"/>
            <a:r>
              <a:rPr lang="en-US" sz="1800" b="1" dirty="0">
                <a:solidFill>
                  <a:srgbClr val="012B74"/>
                </a:solidFill>
                <a:latin typeface="Arial" pitchFamily="34" charset="0"/>
                <a:cs typeface="Arial" pitchFamily="34" charset="0"/>
              </a:rPr>
              <a:t>PEP </a:t>
            </a:r>
            <a:r>
              <a:rPr lang="en-US" sz="1800" b="1" dirty="0" err="1">
                <a:solidFill>
                  <a:srgbClr val="012B74"/>
                </a:solidFill>
                <a:latin typeface="Arial" pitchFamily="34" charset="0"/>
                <a:cs typeface="Arial" pitchFamily="34" charset="0"/>
              </a:rPr>
              <a:t>uP</a:t>
            </a:r>
            <a:r>
              <a:rPr lang="en-US" sz="1800" b="1" dirty="0">
                <a:solidFill>
                  <a:srgbClr val="012B74"/>
                </a:solidFill>
                <a:latin typeface="Arial" pitchFamily="34" charset="0"/>
                <a:cs typeface="Arial" pitchFamily="34" charset="0"/>
              </a:rPr>
              <a:t> </a:t>
            </a:r>
            <a:r>
              <a:rPr lang="en-US" sz="1800" b="1" dirty="0" smtClean="0">
                <a:solidFill>
                  <a:srgbClr val="012B74"/>
                </a:solidFill>
                <a:latin typeface="Arial" pitchFamily="34" charset="0"/>
                <a:cs typeface="Arial" pitchFamily="34" charset="0"/>
              </a:rPr>
              <a:t>Poster</a:t>
            </a:r>
            <a:endParaRPr lang="en-US" sz="1800" b="1" dirty="0">
              <a:solidFill>
                <a:srgbClr val="012B74"/>
              </a:solidFill>
              <a:latin typeface="Arial" pitchFamily="34" charset="0"/>
              <a:cs typeface="Arial" pitchFamily="34" charset="0"/>
            </a:endParaRPr>
          </a:p>
        </p:txBody>
      </p:sp>
    </p:spTree>
    <p:custDataLst>
      <p:tags r:id="rId1"/>
    </p:custDataLst>
    <p:extLst>
      <p:ext uri="{BB962C8B-B14F-4D97-AF65-F5344CB8AC3E}">
        <p14:creationId xmlns="" xmlns:p14="http://schemas.microsoft.com/office/powerpoint/2010/main" val="343142173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Box 2"/>
          <p:cNvSpPr txBox="1">
            <a:spLocks noChangeArrowheads="1"/>
          </p:cNvSpPr>
          <p:nvPr/>
        </p:nvSpPr>
        <p:spPr bwMode="auto">
          <a:xfrm>
            <a:off x="0" y="192975"/>
            <a:ext cx="9144000" cy="435376"/>
          </a:xfrm>
          <a:prstGeom prst="rect">
            <a:avLst/>
          </a:prstGeom>
          <a:noFill/>
          <a:ln w="9525">
            <a:noFill/>
            <a:miter lim="800000"/>
            <a:headEnd/>
            <a:tailEnd/>
          </a:ln>
        </p:spPr>
        <p:txBody>
          <a:bodyPr wrap="square">
            <a:spAutoFit/>
          </a:bodyPr>
          <a:lstStyle/>
          <a:p>
            <a:pPr defTabSz="457200">
              <a:lnSpc>
                <a:spcPct val="85000"/>
              </a:lnSpc>
              <a:defRPr/>
            </a:pPr>
            <a:r>
              <a:rPr lang="en-US" sz="2600" b="1" dirty="0">
                <a:solidFill>
                  <a:srgbClr val="012B74"/>
                </a:solidFill>
                <a:ea typeface="SimSun" pitchFamily="2" charset="-122"/>
                <a:cs typeface="Times New Roman" pitchFamily="18" charset="0"/>
              </a:rPr>
              <a:t>Protocol to Manage Interruptions to </a:t>
            </a:r>
            <a:r>
              <a:rPr lang="en-US" sz="2600" b="1" dirty="0" smtClean="0">
                <a:solidFill>
                  <a:srgbClr val="012B74"/>
                </a:solidFill>
                <a:ea typeface="SimSun" pitchFamily="2" charset="-122"/>
                <a:cs typeface="Times New Roman" pitchFamily="18" charset="0"/>
              </a:rPr>
              <a:t>EN </a:t>
            </a:r>
            <a:r>
              <a:rPr lang="en-US" sz="2600" b="1" dirty="0">
                <a:solidFill>
                  <a:srgbClr val="012B74"/>
                </a:solidFill>
                <a:ea typeface="SimSun" pitchFamily="2" charset="-122"/>
                <a:cs typeface="Times New Roman" pitchFamily="18" charset="0"/>
              </a:rPr>
              <a:t>D</a:t>
            </a:r>
            <a:r>
              <a:rPr lang="en-US" sz="2600" b="1" dirty="0" smtClean="0">
                <a:solidFill>
                  <a:srgbClr val="012B74"/>
                </a:solidFill>
                <a:ea typeface="SimSun" pitchFamily="2" charset="-122"/>
                <a:cs typeface="Times New Roman" pitchFamily="18" charset="0"/>
              </a:rPr>
              <a:t>ue </a:t>
            </a:r>
            <a:r>
              <a:rPr lang="en-US" sz="2600" b="1" dirty="0">
                <a:solidFill>
                  <a:srgbClr val="012B74"/>
                </a:solidFill>
                <a:ea typeface="SimSun" pitchFamily="2" charset="-122"/>
                <a:cs typeface="Times New Roman" pitchFamily="18" charset="0"/>
              </a:rPr>
              <a:t>to </a:t>
            </a:r>
            <a:r>
              <a:rPr lang="en-US" sz="2600" b="1" dirty="0" smtClean="0">
                <a:solidFill>
                  <a:srgbClr val="012B74"/>
                </a:solidFill>
                <a:ea typeface="SimSun" pitchFamily="2" charset="-122"/>
                <a:cs typeface="Times New Roman" pitchFamily="18" charset="0"/>
              </a:rPr>
              <a:t>Non-GI </a:t>
            </a:r>
            <a:r>
              <a:rPr lang="en-US" sz="2600" b="1" dirty="0">
                <a:solidFill>
                  <a:srgbClr val="012B74"/>
                </a:solidFill>
                <a:ea typeface="SimSun" pitchFamily="2" charset="-122"/>
                <a:cs typeface="Times New Roman" pitchFamily="18" charset="0"/>
              </a:rPr>
              <a:t>Reasons</a:t>
            </a:r>
          </a:p>
        </p:txBody>
      </p:sp>
      <p:sp>
        <p:nvSpPr>
          <p:cNvPr id="104452" name="TextBox 3"/>
          <p:cNvSpPr txBox="1">
            <a:spLocks noChangeArrowheads="1"/>
          </p:cNvSpPr>
          <p:nvPr/>
        </p:nvSpPr>
        <p:spPr bwMode="auto">
          <a:xfrm>
            <a:off x="190076" y="5398325"/>
            <a:ext cx="8858924" cy="307777"/>
          </a:xfrm>
          <a:prstGeom prst="rect">
            <a:avLst/>
          </a:prstGeom>
          <a:noFill/>
          <a:ln w="9525">
            <a:noFill/>
            <a:miter lim="800000"/>
            <a:headEnd/>
            <a:tailEnd/>
          </a:ln>
          <a:effectLst/>
        </p:spPr>
        <p:txBody>
          <a:bodyPr wrap="square">
            <a:spAutoFit/>
          </a:bodyPr>
          <a:lstStyle/>
          <a:p>
            <a:pPr algn="r" eaLnBrk="1" hangingPunct="1">
              <a:spcBef>
                <a:spcPct val="50000"/>
              </a:spcBef>
            </a:pPr>
            <a:r>
              <a:rPr lang="en-US" sz="1400" b="1" dirty="0">
                <a:solidFill>
                  <a:srgbClr val="012B74"/>
                </a:solidFill>
                <a:latin typeface="Arial" pitchFamily="34" charset="0"/>
                <a:cs typeface="Arial" pitchFamily="34" charset="0"/>
              </a:rPr>
              <a:t>Can be downloaded from </a:t>
            </a:r>
            <a:r>
              <a:rPr lang="en-US" sz="1400" dirty="0">
                <a:solidFill>
                  <a:srgbClr val="CEE15D"/>
                </a:solidFill>
                <a:latin typeface="Arial" pitchFamily="34" charset="0"/>
                <a:cs typeface="Arial" pitchFamily="34" charset="0"/>
                <a:hlinkClick r:id="rId4"/>
              </a:rPr>
              <a:t>www.criticalcarenutrition.com</a:t>
            </a:r>
            <a:endParaRPr lang="en-US" sz="1400" dirty="0">
              <a:solidFill>
                <a:srgbClr val="CEE15D"/>
              </a:solidFill>
              <a:latin typeface="Arial" pitchFamily="34" charset="0"/>
              <a:cs typeface="Arial" pitchFamily="34" charset="0"/>
            </a:endParaRPr>
          </a:p>
        </p:txBody>
      </p:sp>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028180" y="600643"/>
            <a:ext cx="4922693" cy="4809557"/>
          </a:xfrm>
          <a:prstGeom prst="rect">
            <a:avLst/>
          </a:prstGeom>
          <a:ln w="6350">
            <a:solidFill>
              <a:srgbClr val="1AA4D5"/>
            </a:solidFill>
          </a:ln>
        </p:spPr>
      </p:pic>
      <p:pic>
        <p:nvPicPr>
          <p:cNvPr id="5" name="Picture 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90076" y="600643"/>
            <a:ext cx="3731072" cy="4809557"/>
          </a:xfrm>
          <a:prstGeom prst="rect">
            <a:avLst/>
          </a:prstGeom>
          <a:ln w="6350">
            <a:solidFill>
              <a:srgbClr val="1AA4D5"/>
            </a:solidFill>
          </a:ln>
        </p:spPr>
      </p:pic>
    </p:spTree>
    <p:custDataLst>
      <p:tags r:id="rId1"/>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2629"/>
            <a:ext cx="9143999" cy="593752"/>
          </a:xfrm>
          <a:prstGeom prst="rect">
            <a:avLst/>
          </a:prstGeom>
          <a:noFill/>
        </p:spPr>
        <p:txBody>
          <a:bodyPr wrap="square" rtlCol="0">
            <a:spAutoFit/>
          </a:bodyPr>
          <a:lstStyle/>
          <a:p>
            <a:pPr defTabSz="457200">
              <a:lnSpc>
                <a:spcPct val="85000"/>
              </a:lnSpc>
              <a:defRPr/>
            </a:pPr>
            <a:r>
              <a:rPr lang="en-US" sz="3800" b="1" dirty="0">
                <a:solidFill>
                  <a:srgbClr val="012B74"/>
                </a:solidFill>
                <a:ea typeface="SimSun" pitchFamily="2" charset="-122"/>
                <a:cs typeface="Times New Roman" pitchFamily="18" charset="0"/>
              </a:rPr>
              <a:t>PEP </a:t>
            </a:r>
            <a:r>
              <a:rPr lang="en-US" sz="3800" b="1" dirty="0" err="1">
                <a:solidFill>
                  <a:srgbClr val="012B74"/>
                </a:solidFill>
                <a:ea typeface="SimSun" pitchFamily="2" charset="-122"/>
                <a:cs typeface="Times New Roman" pitchFamily="18" charset="0"/>
              </a:rPr>
              <a:t>uP</a:t>
            </a:r>
            <a:r>
              <a:rPr lang="en-US" sz="3800" b="1" dirty="0">
                <a:solidFill>
                  <a:srgbClr val="012B74"/>
                </a:solidFill>
                <a:ea typeface="SimSun" pitchFamily="2" charset="-122"/>
                <a:cs typeface="Times New Roman" pitchFamily="18" charset="0"/>
              </a:rPr>
              <a:t> Monitoring Tool</a:t>
            </a:r>
          </a:p>
        </p:txBody>
      </p:sp>
      <p:grpSp>
        <p:nvGrpSpPr>
          <p:cNvPr id="4" name="Group 3"/>
          <p:cNvGrpSpPr/>
          <p:nvPr/>
        </p:nvGrpSpPr>
        <p:grpSpPr>
          <a:xfrm>
            <a:off x="503470" y="835227"/>
            <a:ext cx="8137061" cy="4722424"/>
            <a:chOff x="178639" y="763977"/>
            <a:chExt cx="8137061" cy="4722424"/>
          </a:xfrm>
        </p:grpSpPr>
        <p:pic>
          <p:nvPicPr>
            <p:cNvPr id="99330" name="Picture 2"/>
            <p:cNvPicPr>
              <a:picLocks noChangeAspect="1" noChangeArrowheads="1"/>
            </p:cNvPicPr>
            <p:nvPr/>
          </p:nvPicPr>
          <p:blipFill>
            <a:blip r:embed="rId5" cstate="print"/>
            <a:srcRect/>
            <a:stretch>
              <a:fillRect/>
            </a:stretch>
          </p:blipFill>
          <p:spPr bwMode="auto">
            <a:xfrm>
              <a:off x="5206741" y="763977"/>
              <a:ext cx="3108959" cy="4722424"/>
            </a:xfrm>
            <a:prstGeom prst="rect">
              <a:avLst/>
            </a:prstGeom>
            <a:noFill/>
            <a:ln w="6350">
              <a:solidFill>
                <a:srgbClr val="1AA4D5"/>
              </a:solidFill>
              <a:miter lim="800000"/>
              <a:headEnd/>
              <a:tailEnd/>
            </a:ln>
          </p:spPr>
        </p:pic>
        <p:pic>
          <p:nvPicPr>
            <p:cNvPr id="3" name="Picture 2"/>
            <p:cNvPicPr>
              <a:picLocks/>
            </p:cNvPicPr>
            <p:nvPr/>
          </p:nvPicPr>
          <p:blipFill>
            <a:blip r:embed="rId6" cstate="print">
              <a:extLst>
                <a:ext uri="{28A0092B-C50C-407E-A947-70E740481C1C}">
                  <a14:useLocalDpi xmlns="" xmlns:a14="http://schemas.microsoft.com/office/drawing/2010/main" val="0"/>
                </a:ext>
              </a:extLst>
            </a:blip>
            <a:stretch>
              <a:fillRect/>
            </a:stretch>
          </p:blipFill>
          <p:spPr>
            <a:xfrm>
              <a:off x="178639" y="1524989"/>
              <a:ext cx="4937760" cy="3200400"/>
            </a:xfrm>
            <a:prstGeom prst="rect">
              <a:avLst/>
            </a:prstGeom>
            <a:ln w="6350">
              <a:solidFill>
                <a:srgbClr val="00B0F0"/>
              </a:solidFill>
            </a:ln>
          </p:spPr>
        </p:pic>
      </p:grpSp>
    </p:spTree>
    <p:custDataLst>
      <p:tags r:id="rId1"/>
    </p:custDataLst>
    <p:extLst>
      <p:ext uri="{BB962C8B-B14F-4D97-AF65-F5344CB8AC3E}">
        <p14:creationId xmlns="" xmlns:p14="http://schemas.microsoft.com/office/powerpoint/2010/main" val="343142173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5943600" y="5715000"/>
            <a:ext cx="3048000" cy="649224"/>
          </a:xfrm>
          <a:prstGeom prst="round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6" name="10-Point Star 15"/>
          <p:cNvSpPr/>
          <p:nvPr/>
        </p:nvSpPr>
        <p:spPr>
          <a:xfrm>
            <a:off x="6830568" y="533400"/>
            <a:ext cx="2057400" cy="1905000"/>
          </a:xfrm>
          <a:prstGeom prst="star10">
            <a:avLst/>
          </a:prstGeom>
          <a:solidFill>
            <a:srgbClr val="FFFFCC"/>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graphicFrame>
        <p:nvGraphicFramePr>
          <p:cNvPr id="2" name="Table 1"/>
          <p:cNvGraphicFramePr>
            <a:graphicFrameLocks noGrp="1"/>
          </p:cNvGraphicFramePr>
          <p:nvPr/>
        </p:nvGraphicFramePr>
        <p:xfrm>
          <a:off x="304800" y="685800"/>
          <a:ext cx="6096000" cy="1402080"/>
        </p:xfrm>
        <a:graphic>
          <a:graphicData uri="http://schemas.openxmlformats.org/drawingml/2006/table">
            <a:tbl>
              <a:tblPr/>
              <a:tblGrid>
                <a:gridCol w="2032000"/>
                <a:gridCol w="2032000"/>
                <a:gridCol w="2032000"/>
              </a:tblGrid>
              <a:tr h="0">
                <a:tc>
                  <a:txBody>
                    <a:bodyPr/>
                    <a:lstStyle/>
                    <a:p>
                      <a:pPr marL="0" marR="0" algn="ctr">
                        <a:lnSpc>
                          <a:spcPct val="115000"/>
                        </a:lnSpc>
                        <a:spcBef>
                          <a:spcPts val="0"/>
                        </a:spcBef>
                        <a:spcAft>
                          <a:spcPts val="0"/>
                        </a:spcAft>
                      </a:pPr>
                      <a:r>
                        <a:rPr lang="en-US" sz="1000" b="1" dirty="0">
                          <a:latin typeface="+mj-lt"/>
                          <a:ea typeface="Calibri"/>
                          <a:cs typeface="Times New Roman"/>
                        </a:rPr>
                        <a:t>Site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000" b="1" dirty="0">
                          <a:latin typeface="+mj-lt"/>
                          <a:ea typeface="Calibri"/>
                          <a:cs typeface="Times New Roman"/>
                        </a:rPr>
                        <a:t>Number of patients </a:t>
                      </a:r>
                      <a:r>
                        <a:rPr lang="en-US" sz="1000" b="1" dirty="0" smtClean="0">
                          <a:latin typeface="+mj-lt"/>
                          <a:ea typeface="Calibri"/>
                          <a:cs typeface="Times New Roman"/>
                        </a:rPr>
                        <a:t>entered (n=76)</a:t>
                      </a:r>
                      <a:endParaRPr lang="en-US" sz="10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000" b="1" dirty="0">
                          <a:latin typeface="+mj-lt"/>
                          <a:ea typeface="Calibri"/>
                          <a:cs typeface="Times New Roman"/>
                        </a:rPr>
                        <a:t>Number of days using the tool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0">
                <a:tc>
                  <a:txBody>
                    <a:bodyPr/>
                    <a:lstStyle/>
                    <a:p>
                      <a:pPr marL="0" marR="0">
                        <a:lnSpc>
                          <a:spcPct val="115000"/>
                        </a:lnSpc>
                        <a:spcBef>
                          <a:spcPts val="0"/>
                        </a:spcBef>
                        <a:spcAft>
                          <a:spcPts val="0"/>
                        </a:spcAft>
                      </a:pPr>
                      <a:r>
                        <a:rPr lang="en-US" sz="1000">
                          <a:solidFill>
                            <a:srgbClr val="000000"/>
                          </a:solidFill>
                          <a:latin typeface="+mj-lt"/>
                          <a:ea typeface="Times New Roman"/>
                          <a:cs typeface="Times New Roman"/>
                        </a:rPr>
                        <a:t>Credit Valley Hospital*</a:t>
                      </a:r>
                      <a:endParaRPr lang="en-US" sz="10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mj-lt"/>
                          <a:ea typeface="Calibri"/>
                          <a:cs typeface="Times New Roman"/>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256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00" dirty="0">
                          <a:solidFill>
                            <a:srgbClr val="000000"/>
                          </a:solidFill>
                          <a:latin typeface="+mj-lt"/>
                          <a:ea typeface="Times New Roman"/>
                          <a:cs typeface="Times New Roman"/>
                        </a:rPr>
                        <a:t>Cape Breton Regional Hospital*</a:t>
                      </a:r>
                      <a:endParaRPr lang="en-US" sz="10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00">
                          <a:solidFill>
                            <a:srgbClr val="000000"/>
                          </a:solidFill>
                          <a:latin typeface="+mj-lt"/>
                          <a:ea typeface="Times New Roman"/>
                          <a:cs typeface="Times New Roman"/>
                        </a:rPr>
                        <a:t>UHNBC*</a:t>
                      </a:r>
                      <a:endParaRPr lang="en-US" sz="10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mj-lt"/>
                          <a:ea typeface="Calibri"/>
                          <a:cs typeface="Times New Roman"/>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00">
                          <a:solidFill>
                            <a:srgbClr val="000000"/>
                          </a:solidFill>
                          <a:latin typeface="+mj-lt"/>
                          <a:ea typeface="Times New Roman"/>
                          <a:cs typeface="Times New Roman"/>
                        </a:rPr>
                        <a:t>Rapid City Regional Hospital*</a:t>
                      </a:r>
                      <a:endParaRPr lang="en-US" sz="10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mj-lt"/>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00">
                          <a:solidFill>
                            <a:srgbClr val="000000"/>
                          </a:solidFill>
                          <a:latin typeface="+mj-lt"/>
                          <a:ea typeface="Times New Roman"/>
                          <a:cs typeface="Times New Roman"/>
                        </a:rPr>
                        <a:t>William Osler HS – Etobicoke*</a:t>
                      </a:r>
                      <a:endParaRPr lang="en-US" sz="10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mj-lt"/>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00">
                          <a:solidFill>
                            <a:srgbClr val="000000"/>
                          </a:solidFill>
                          <a:latin typeface="+mj-lt"/>
                          <a:ea typeface="Calibri"/>
                          <a:cs typeface="Times New Roman"/>
                        </a:rPr>
                        <a:t>McGill University</a:t>
                      </a:r>
                      <a:endParaRPr lang="en-US" sz="10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mj-lt"/>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000" dirty="0">
                          <a:solidFill>
                            <a:srgbClr val="000000"/>
                          </a:solidFill>
                          <a:latin typeface="+mj-lt"/>
                          <a:ea typeface="Calibri"/>
                          <a:cs typeface="Times New Roman"/>
                        </a:rPr>
                        <a:t>St. Michael's Hospital</a:t>
                      </a:r>
                      <a:endParaRPr lang="en-US" sz="10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mj-lt"/>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228600" y="457200"/>
            <a:ext cx="144129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l" eaLnBrk="1" hangingPunct="1"/>
            <a:r>
              <a:rPr lang="en-US" sz="1200" b="1" dirty="0" smtClean="0">
                <a:solidFill>
                  <a:prstClr val="black"/>
                </a:solidFill>
                <a:ea typeface="Calibri" pitchFamily="34" charset="0"/>
                <a:cs typeface="Times New Roman" pitchFamily="18" charset="0"/>
              </a:rPr>
              <a:t>Sites using the tool:</a:t>
            </a:r>
            <a:endParaRPr lang="en-US" sz="900" b="1" dirty="0" smtClean="0">
              <a:solidFill>
                <a:prstClr val="black"/>
              </a:solidFill>
              <a:latin typeface="Arial" pitchFamily="34" charset="0"/>
            </a:endParaRPr>
          </a:p>
        </p:txBody>
      </p:sp>
      <p:sp>
        <p:nvSpPr>
          <p:cNvPr id="4" name="Rectangle 3"/>
          <p:cNvSpPr/>
          <p:nvPr/>
        </p:nvSpPr>
        <p:spPr>
          <a:xfrm>
            <a:off x="228600" y="2039779"/>
            <a:ext cx="1587294" cy="246221"/>
          </a:xfrm>
          <a:prstGeom prst="rect">
            <a:avLst/>
          </a:prstGeom>
        </p:spPr>
        <p:txBody>
          <a:bodyPr wrap="none">
            <a:spAutoFit/>
          </a:bodyPr>
          <a:lstStyle/>
          <a:p>
            <a:pPr algn="l"/>
            <a:r>
              <a:rPr lang="en-US" sz="1000" dirty="0" smtClean="0">
                <a:solidFill>
                  <a:prstClr val="black"/>
                </a:solidFill>
                <a:ea typeface="Calibri" pitchFamily="34" charset="0"/>
                <a:cs typeface="Times New Roman" pitchFamily="18" charset="0"/>
              </a:rPr>
              <a:t>*PEP </a:t>
            </a:r>
            <a:r>
              <a:rPr lang="en-US" sz="1000" dirty="0" err="1" smtClean="0">
                <a:solidFill>
                  <a:prstClr val="black"/>
                </a:solidFill>
                <a:ea typeface="Calibri" pitchFamily="34" charset="0"/>
                <a:cs typeface="Times New Roman" pitchFamily="18" charset="0"/>
              </a:rPr>
              <a:t>uP</a:t>
            </a:r>
            <a:r>
              <a:rPr lang="en-US" sz="1000" dirty="0" smtClean="0">
                <a:solidFill>
                  <a:prstClr val="black"/>
                </a:solidFill>
                <a:ea typeface="Calibri" pitchFamily="34" charset="0"/>
                <a:cs typeface="Times New Roman" pitchFamily="18" charset="0"/>
              </a:rPr>
              <a:t> Collaborative sites</a:t>
            </a:r>
            <a:endParaRPr lang="en-US" sz="1800" dirty="0" smtClean="0">
              <a:solidFill>
                <a:prstClr val="black"/>
              </a:solidFill>
              <a:latin typeface="Arial" pitchFamily="34" charset="0"/>
            </a:endParaRPr>
          </a:p>
        </p:txBody>
      </p:sp>
      <p:sp>
        <p:nvSpPr>
          <p:cNvPr id="1026" name="Rectangle 2"/>
          <p:cNvSpPr>
            <a:spLocks noChangeArrowheads="1"/>
          </p:cNvSpPr>
          <p:nvPr/>
        </p:nvSpPr>
        <p:spPr bwMode="auto">
          <a:xfrm>
            <a:off x="0" y="-17621"/>
            <a:ext cx="9144000" cy="492443"/>
          </a:xfrm>
          <a:prstGeom prst="rect">
            <a:avLst/>
          </a:prstGeom>
          <a:gradFill flip="none" rotWithShape="1">
            <a:gsLst>
              <a:gs pos="62000">
                <a:schemeClr val="accent5">
                  <a:lumMod val="20000"/>
                  <a:lumOff val="80000"/>
                  <a:alpha val="37000"/>
                </a:schemeClr>
              </a:gs>
              <a:gs pos="25000">
                <a:srgbClr val="21D6E0"/>
              </a:gs>
              <a:gs pos="75000">
                <a:srgbClr val="0087E6"/>
              </a:gs>
              <a:gs pos="100000">
                <a:srgbClr val="005CBF"/>
              </a:gs>
            </a:gsLst>
            <a:path path="circle">
              <a:fillToRect l="50000" t="50000" r="50000" b="50000"/>
            </a:path>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1" hangingPunct="1"/>
            <a:r>
              <a:rPr lang="en-US" sz="1400" b="1" dirty="0" smtClean="0">
                <a:solidFill>
                  <a:prstClr val="black"/>
                </a:solidFill>
                <a:ea typeface="Calibri" pitchFamily="34" charset="0"/>
                <a:cs typeface="Times New Roman" pitchFamily="18" charset="0"/>
              </a:rPr>
              <a:t>Bedside Nutrition Monitoring Tool: A Preliminary Review</a:t>
            </a:r>
            <a:endParaRPr lang="en-US" sz="900" dirty="0" smtClean="0">
              <a:solidFill>
                <a:prstClr val="black"/>
              </a:solidFill>
              <a:latin typeface="Arial" pitchFamily="34" charset="0"/>
            </a:endParaRPr>
          </a:p>
          <a:p>
            <a:r>
              <a:rPr lang="en-US" sz="1200" b="1" dirty="0" smtClean="0">
                <a:solidFill>
                  <a:prstClr val="black"/>
                </a:solidFill>
                <a:ea typeface="Calibri" pitchFamily="34" charset="0"/>
                <a:cs typeface="Times New Roman" pitchFamily="18" charset="0"/>
              </a:rPr>
              <a:t>September 2012 – April 2013</a:t>
            </a:r>
            <a:endParaRPr lang="en-US" sz="1800" dirty="0" smtClean="0">
              <a:solidFill>
                <a:prstClr val="black"/>
              </a:solidFill>
              <a:latin typeface="Arial" pitchFamily="34" charset="0"/>
            </a:endParaRPr>
          </a:p>
        </p:txBody>
      </p:sp>
      <p:pic>
        <p:nvPicPr>
          <p:cNvPr id="7" name="Picture 6" descr="up to April 2013 - calorie adequacy.PNG"/>
          <p:cNvPicPr>
            <a:picLocks noChangeAspect="1"/>
          </p:cNvPicPr>
          <p:nvPr/>
        </p:nvPicPr>
        <p:blipFill>
          <a:blip r:embed="rId2" cstate="print"/>
          <a:srcRect r="81322"/>
          <a:stretch>
            <a:fillRect/>
          </a:stretch>
        </p:blipFill>
        <p:spPr>
          <a:xfrm>
            <a:off x="304800" y="2652046"/>
            <a:ext cx="2590800" cy="4030662"/>
          </a:xfrm>
          <a:prstGeom prst="rect">
            <a:avLst/>
          </a:prstGeom>
          <a:ln w="3175">
            <a:solidFill>
              <a:schemeClr val="bg1">
                <a:lumMod val="65000"/>
              </a:schemeClr>
            </a:solidFill>
          </a:ln>
        </p:spPr>
      </p:pic>
      <p:sp>
        <p:nvSpPr>
          <p:cNvPr id="8" name="TextBox 7"/>
          <p:cNvSpPr txBox="1"/>
          <p:nvPr/>
        </p:nvSpPr>
        <p:spPr>
          <a:xfrm>
            <a:off x="1066800" y="2819400"/>
            <a:ext cx="1676400" cy="461665"/>
          </a:xfrm>
          <a:prstGeom prst="rect">
            <a:avLst/>
          </a:prstGeom>
          <a:noFill/>
        </p:spPr>
        <p:txBody>
          <a:bodyPr wrap="square" rtlCol="0">
            <a:spAutoFit/>
          </a:bodyPr>
          <a:lstStyle/>
          <a:p>
            <a:pPr eaLnBrk="1" fontAlgn="auto" hangingPunct="1">
              <a:spcBef>
                <a:spcPts val="0"/>
              </a:spcBef>
              <a:spcAft>
                <a:spcPts val="0"/>
              </a:spcAft>
            </a:pPr>
            <a:r>
              <a:rPr lang="en-US" sz="1200" b="1" dirty="0" smtClean="0">
                <a:solidFill>
                  <a:prstClr val="black"/>
                </a:solidFill>
                <a:latin typeface="Calibri"/>
              </a:rPr>
              <a:t>Adequacy of calories delivered</a:t>
            </a:r>
            <a:endParaRPr lang="en-US" sz="1200" b="1" dirty="0">
              <a:solidFill>
                <a:prstClr val="black"/>
              </a:solidFill>
              <a:latin typeface="Calibri"/>
            </a:endParaRPr>
          </a:p>
        </p:txBody>
      </p:sp>
      <p:pic>
        <p:nvPicPr>
          <p:cNvPr id="9" name="Picture 8" descr="up to April 2013 - protein adequacy.PNG"/>
          <p:cNvPicPr>
            <a:picLocks noChangeAspect="1"/>
          </p:cNvPicPr>
          <p:nvPr/>
        </p:nvPicPr>
        <p:blipFill>
          <a:blip r:embed="rId3" cstate="print"/>
          <a:srcRect r="80044"/>
          <a:stretch>
            <a:fillRect/>
          </a:stretch>
        </p:blipFill>
        <p:spPr>
          <a:xfrm>
            <a:off x="3200400" y="2652047"/>
            <a:ext cx="2572191" cy="4053553"/>
          </a:xfrm>
          <a:prstGeom prst="rect">
            <a:avLst/>
          </a:prstGeom>
          <a:ln>
            <a:solidFill>
              <a:schemeClr val="bg1">
                <a:lumMod val="65000"/>
              </a:schemeClr>
            </a:solidFill>
          </a:ln>
        </p:spPr>
      </p:pic>
      <p:sp>
        <p:nvSpPr>
          <p:cNvPr id="10" name="TextBox 9"/>
          <p:cNvSpPr txBox="1"/>
          <p:nvPr/>
        </p:nvSpPr>
        <p:spPr>
          <a:xfrm>
            <a:off x="3886200" y="2819400"/>
            <a:ext cx="1771209" cy="461665"/>
          </a:xfrm>
          <a:prstGeom prst="rect">
            <a:avLst/>
          </a:prstGeom>
          <a:noFill/>
        </p:spPr>
        <p:txBody>
          <a:bodyPr wrap="square" rtlCol="0">
            <a:spAutoFit/>
          </a:bodyPr>
          <a:lstStyle/>
          <a:p>
            <a:pPr eaLnBrk="1" fontAlgn="auto" hangingPunct="1">
              <a:spcBef>
                <a:spcPts val="0"/>
              </a:spcBef>
              <a:spcAft>
                <a:spcPts val="0"/>
              </a:spcAft>
            </a:pPr>
            <a:r>
              <a:rPr lang="en-US" sz="1200" b="1" dirty="0" smtClean="0">
                <a:solidFill>
                  <a:prstClr val="black"/>
                </a:solidFill>
                <a:latin typeface="Calibri"/>
              </a:rPr>
              <a:t>Adequacy of protein delivered</a:t>
            </a:r>
            <a:endParaRPr lang="en-US" sz="1200" b="1" dirty="0">
              <a:solidFill>
                <a:prstClr val="black"/>
              </a:solidFill>
              <a:latin typeface="Calibri"/>
            </a:endParaRPr>
          </a:p>
        </p:txBody>
      </p:sp>
      <p:sp>
        <p:nvSpPr>
          <p:cNvPr id="11" name="Oval 10"/>
          <p:cNvSpPr/>
          <p:nvPr/>
        </p:nvSpPr>
        <p:spPr>
          <a:xfrm>
            <a:off x="4953000" y="3733800"/>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2" name="Oval 11"/>
          <p:cNvSpPr/>
          <p:nvPr/>
        </p:nvSpPr>
        <p:spPr>
          <a:xfrm>
            <a:off x="1524000" y="3962400"/>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US" sz="1800">
              <a:solidFill>
                <a:prstClr val="white"/>
              </a:solidFill>
            </a:endParaRPr>
          </a:p>
        </p:txBody>
      </p:sp>
      <p:sp>
        <p:nvSpPr>
          <p:cNvPr id="13" name="TextBox 12"/>
          <p:cNvSpPr txBox="1"/>
          <p:nvPr/>
        </p:nvSpPr>
        <p:spPr>
          <a:xfrm>
            <a:off x="5943600" y="2590800"/>
            <a:ext cx="3048000" cy="1754326"/>
          </a:xfrm>
          <a:prstGeom prst="rect">
            <a:avLst/>
          </a:prstGeom>
          <a:noFill/>
        </p:spPr>
        <p:txBody>
          <a:bodyPr wrap="square" rtlCol="0">
            <a:spAutoFit/>
          </a:bodyPr>
          <a:lstStyle/>
          <a:p>
            <a:pPr algn="l" eaLnBrk="1" fontAlgn="auto" hangingPunct="1">
              <a:spcBef>
                <a:spcPts val="0"/>
              </a:spcBef>
              <a:spcAft>
                <a:spcPts val="0"/>
              </a:spcAft>
            </a:pPr>
            <a:r>
              <a:rPr lang="en-US" sz="1200" dirty="0" smtClean="0">
                <a:solidFill>
                  <a:prstClr val="black"/>
                </a:solidFill>
                <a:latin typeface="Calibri"/>
              </a:rPr>
              <a:t>Good work! By day 3, we see about 74% of calories and 70% of protein being delivered, which is a significant improvement from the data we have seen in our surveys. </a:t>
            </a:r>
          </a:p>
          <a:p>
            <a:pPr algn="l" eaLnBrk="1" fontAlgn="auto" hangingPunct="1">
              <a:spcBef>
                <a:spcPts val="0"/>
              </a:spcBef>
              <a:spcAft>
                <a:spcPts val="0"/>
              </a:spcAft>
            </a:pPr>
            <a:endParaRPr lang="en-US" sz="1200" dirty="0">
              <a:solidFill>
                <a:prstClr val="black"/>
              </a:solidFill>
              <a:latin typeface="Calibri"/>
            </a:endParaRPr>
          </a:p>
          <a:p>
            <a:pPr algn="l" eaLnBrk="1" fontAlgn="auto" hangingPunct="1">
              <a:spcBef>
                <a:spcPts val="0"/>
              </a:spcBef>
              <a:spcAft>
                <a:spcPts val="0"/>
              </a:spcAft>
            </a:pPr>
            <a:r>
              <a:rPr lang="en-US" sz="1200" dirty="0" smtClean="0">
                <a:solidFill>
                  <a:prstClr val="black"/>
                </a:solidFill>
                <a:latin typeface="Calibri"/>
              </a:rPr>
              <a:t>With the use of protein supplements in the PEP </a:t>
            </a:r>
            <a:r>
              <a:rPr lang="en-US" sz="1200" dirty="0" err="1" smtClean="0">
                <a:solidFill>
                  <a:prstClr val="black"/>
                </a:solidFill>
                <a:latin typeface="Calibri"/>
              </a:rPr>
              <a:t>uP</a:t>
            </a:r>
            <a:r>
              <a:rPr lang="en-US" sz="1200" dirty="0" smtClean="0">
                <a:solidFill>
                  <a:prstClr val="black"/>
                </a:solidFill>
                <a:latin typeface="Calibri"/>
              </a:rPr>
              <a:t> protocol, we expect protein adequacy to be higher than calorie adequacy. We are interested in learning:</a:t>
            </a:r>
          </a:p>
        </p:txBody>
      </p:sp>
      <p:sp>
        <p:nvSpPr>
          <p:cNvPr id="14" name="TextBox 13"/>
          <p:cNvSpPr txBox="1"/>
          <p:nvPr/>
        </p:nvSpPr>
        <p:spPr>
          <a:xfrm>
            <a:off x="6995160" y="914400"/>
            <a:ext cx="1752600" cy="1169551"/>
          </a:xfrm>
          <a:prstGeom prst="rect">
            <a:avLst/>
          </a:prstGeom>
          <a:noFill/>
        </p:spPr>
        <p:txBody>
          <a:bodyPr wrap="square" rtlCol="0">
            <a:spAutoFit/>
          </a:bodyPr>
          <a:lstStyle/>
          <a:p>
            <a:pPr eaLnBrk="1" fontAlgn="auto" hangingPunct="1">
              <a:spcBef>
                <a:spcPts val="0"/>
              </a:spcBef>
              <a:spcAft>
                <a:spcPts val="0"/>
              </a:spcAft>
            </a:pPr>
            <a:r>
              <a:rPr lang="en-US" sz="1400" dirty="0" smtClean="0">
                <a:solidFill>
                  <a:prstClr val="black"/>
                </a:solidFill>
                <a:latin typeface="Calibri"/>
              </a:rPr>
              <a:t>We will analyze the Bedside Nutrition monitoring Tool data quarterly.  Access the tool online </a:t>
            </a:r>
            <a:r>
              <a:rPr lang="en-US" sz="1400" dirty="0" smtClean="0">
                <a:solidFill>
                  <a:prstClr val="black"/>
                </a:solidFill>
                <a:latin typeface="Calibri"/>
                <a:hlinkClick r:id="rId4"/>
              </a:rPr>
              <a:t>here</a:t>
            </a:r>
            <a:r>
              <a:rPr lang="en-US" sz="1400" dirty="0" smtClean="0">
                <a:solidFill>
                  <a:prstClr val="black"/>
                </a:solidFill>
                <a:latin typeface="Calibri"/>
              </a:rPr>
              <a:t>.</a:t>
            </a:r>
            <a:endParaRPr lang="en-US" sz="1400" dirty="0">
              <a:solidFill>
                <a:prstClr val="black"/>
              </a:solidFill>
              <a:latin typeface="Calibri"/>
            </a:endParaRPr>
          </a:p>
        </p:txBody>
      </p:sp>
      <p:pic>
        <p:nvPicPr>
          <p:cNvPr id="1028" name="Picture 4" descr="buttons,clipped images,cropped images,cropped pictures,icons,PNG,punctuations,question marks,questions,symbols,transparent background"/>
          <p:cNvPicPr>
            <a:picLocks noChangeAspect="1" noChangeArrowheads="1"/>
          </p:cNvPicPr>
          <p:nvPr/>
        </p:nvPicPr>
        <p:blipFill>
          <a:blip r:embed="rId5" cstate="print"/>
          <a:srcRect l="22564" t="20513" r="22051" b="22051"/>
          <a:stretch>
            <a:fillRect/>
          </a:stretch>
        </p:blipFill>
        <p:spPr bwMode="auto">
          <a:xfrm>
            <a:off x="6090557" y="4343400"/>
            <a:ext cx="234043" cy="242711"/>
          </a:xfrm>
          <a:prstGeom prst="rect">
            <a:avLst/>
          </a:prstGeom>
          <a:noFill/>
        </p:spPr>
      </p:pic>
      <p:sp>
        <p:nvSpPr>
          <p:cNvPr id="18" name="Rectangle 17"/>
          <p:cNvSpPr/>
          <p:nvPr/>
        </p:nvSpPr>
        <p:spPr>
          <a:xfrm>
            <a:off x="6324600" y="4297740"/>
            <a:ext cx="2667000" cy="1354217"/>
          </a:xfrm>
          <a:prstGeom prst="rect">
            <a:avLst/>
          </a:prstGeom>
        </p:spPr>
        <p:txBody>
          <a:bodyPr wrap="square">
            <a:spAutoFit/>
          </a:bodyPr>
          <a:lstStyle/>
          <a:p>
            <a:pPr algn="l" eaLnBrk="1" fontAlgn="auto" hangingPunct="1">
              <a:spcBef>
                <a:spcPts val="0"/>
              </a:spcBef>
              <a:spcAft>
                <a:spcPts val="0"/>
              </a:spcAft>
            </a:pPr>
            <a:r>
              <a:rPr lang="en-US" sz="1200" i="1" dirty="0" smtClean="0">
                <a:solidFill>
                  <a:prstClr val="black"/>
                </a:solidFill>
                <a:latin typeface="Calibri"/>
              </a:rPr>
              <a:t>Is your ICU using protein supplements starting on day 1?</a:t>
            </a:r>
          </a:p>
          <a:p>
            <a:pPr algn="l" eaLnBrk="1" fontAlgn="auto" hangingPunct="1">
              <a:spcBef>
                <a:spcPts val="0"/>
              </a:spcBef>
              <a:spcAft>
                <a:spcPts val="0"/>
              </a:spcAft>
            </a:pPr>
            <a:endParaRPr lang="en-US" sz="500" i="1" dirty="0" smtClean="0">
              <a:solidFill>
                <a:prstClr val="black"/>
              </a:solidFill>
              <a:latin typeface="Calibri"/>
            </a:endParaRPr>
          </a:p>
          <a:p>
            <a:pPr algn="l" eaLnBrk="1" fontAlgn="auto" hangingPunct="1">
              <a:spcBef>
                <a:spcPts val="0"/>
              </a:spcBef>
              <a:spcAft>
                <a:spcPts val="0"/>
              </a:spcAft>
            </a:pPr>
            <a:r>
              <a:rPr lang="en-US" sz="1200" i="1" dirty="0" smtClean="0">
                <a:solidFill>
                  <a:prstClr val="black"/>
                </a:solidFill>
                <a:latin typeface="Calibri"/>
              </a:rPr>
              <a:t>If no, what barriers are preventing you from providing protein supplements?</a:t>
            </a:r>
          </a:p>
          <a:p>
            <a:pPr algn="l" eaLnBrk="1" fontAlgn="auto" hangingPunct="1">
              <a:spcBef>
                <a:spcPts val="0"/>
              </a:spcBef>
              <a:spcAft>
                <a:spcPts val="0"/>
              </a:spcAft>
            </a:pPr>
            <a:endParaRPr lang="en-US" sz="500" i="1" dirty="0" smtClean="0">
              <a:solidFill>
                <a:prstClr val="black"/>
              </a:solidFill>
              <a:latin typeface="Calibri"/>
            </a:endParaRPr>
          </a:p>
          <a:p>
            <a:pPr algn="l" eaLnBrk="1" fontAlgn="auto" hangingPunct="1">
              <a:spcBef>
                <a:spcPts val="0"/>
              </a:spcBef>
              <a:spcAft>
                <a:spcPts val="0"/>
              </a:spcAft>
            </a:pPr>
            <a:r>
              <a:rPr lang="en-US" sz="1200" i="1" dirty="0" smtClean="0">
                <a:solidFill>
                  <a:prstClr val="black"/>
                </a:solidFill>
                <a:latin typeface="Calibri"/>
              </a:rPr>
              <a:t>If yes, are you providing 24g of protein per day from protein supplements?</a:t>
            </a:r>
            <a:endParaRPr lang="en-US" sz="1200" i="1" dirty="0">
              <a:solidFill>
                <a:prstClr val="black"/>
              </a:solidFill>
              <a:latin typeface="Calibri"/>
            </a:endParaRPr>
          </a:p>
        </p:txBody>
      </p:sp>
      <p:pic>
        <p:nvPicPr>
          <p:cNvPr id="19" name="Picture 4" descr="buttons,clipped images,cropped images,cropped pictures,icons,PNG,punctuations,question marks,questions,symbols,transparent background"/>
          <p:cNvPicPr>
            <a:picLocks noChangeAspect="1" noChangeArrowheads="1"/>
          </p:cNvPicPr>
          <p:nvPr/>
        </p:nvPicPr>
        <p:blipFill>
          <a:blip r:embed="rId5" cstate="print"/>
          <a:srcRect l="22564" t="20513" r="22051" b="22051"/>
          <a:stretch>
            <a:fillRect/>
          </a:stretch>
        </p:blipFill>
        <p:spPr bwMode="auto">
          <a:xfrm>
            <a:off x="6096000" y="4764024"/>
            <a:ext cx="234043" cy="242711"/>
          </a:xfrm>
          <a:prstGeom prst="rect">
            <a:avLst/>
          </a:prstGeom>
          <a:noFill/>
        </p:spPr>
      </p:pic>
      <p:pic>
        <p:nvPicPr>
          <p:cNvPr id="20" name="Picture 4" descr="buttons,clipped images,cropped images,cropped pictures,icons,PNG,punctuations,question marks,questions,symbols,transparent background"/>
          <p:cNvPicPr>
            <a:picLocks noChangeAspect="1" noChangeArrowheads="1"/>
          </p:cNvPicPr>
          <p:nvPr/>
        </p:nvPicPr>
        <p:blipFill>
          <a:blip r:embed="rId5" cstate="print"/>
          <a:srcRect l="22564" t="20513" r="22051" b="22051"/>
          <a:stretch>
            <a:fillRect/>
          </a:stretch>
        </p:blipFill>
        <p:spPr bwMode="auto">
          <a:xfrm>
            <a:off x="6096000" y="5221224"/>
            <a:ext cx="234043" cy="242711"/>
          </a:xfrm>
          <a:prstGeom prst="rect">
            <a:avLst/>
          </a:prstGeom>
          <a:noFill/>
        </p:spPr>
      </p:pic>
      <p:sp>
        <p:nvSpPr>
          <p:cNvPr id="21" name="TextBox 20"/>
          <p:cNvSpPr txBox="1"/>
          <p:nvPr/>
        </p:nvSpPr>
        <p:spPr>
          <a:xfrm>
            <a:off x="5943600" y="5715000"/>
            <a:ext cx="3048000" cy="630936"/>
          </a:xfrm>
          <a:prstGeom prst="rect">
            <a:avLst/>
          </a:prstGeom>
          <a:noFill/>
        </p:spPr>
        <p:txBody>
          <a:bodyPr wrap="square" rtlCol="0">
            <a:spAutoFit/>
          </a:bodyPr>
          <a:lstStyle/>
          <a:p>
            <a:pPr eaLnBrk="1" fontAlgn="auto" hangingPunct="1">
              <a:spcBef>
                <a:spcPts val="0"/>
              </a:spcBef>
              <a:spcAft>
                <a:spcPts val="0"/>
              </a:spcAft>
            </a:pPr>
            <a:r>
              <a:rPr lang="en-US" sz="1200" b="1" dirty="0" smtClean="0">
                <a:solidFill>
                  <a:prstClr val="black"/>
                </a:solidFill>
                <a:latin typeface="Calibri"/>
              </a:rPr>
              <a:t>How can we help you increase protein adequacy? Please bring your answers to the conference call in May!</a:t>
            </a:r>
            <a:endParaRPr lang="en-US" sz="1200" b="1" dirty="0">
              <a:solidFill>
                <a:prstClr val="black"/>
              </a:solidFill>
              <a:latin typeface="Calibri"/>
            </a:endParaRPr>
          </a:p>
        </p:txBody>
      </p:sp>
      <p:pic>
        <p:nvPicPr>
          <p:cNvPr id="23" name="Picture 22" descr="CCN Logo - High Resolution_Clear.png"/>
          <p:cNvPicPr>
            <a:picLocks noChangeAspect="1"/>
          </p:cNvPicPr>
          <p:nvPr/>
        </p:nvPicPr>
        <p:blipFill>
          <a:blip r:embed="rId6" cstate="print"/>
          <a:stretch>
            <a:fillRect/>
          </a:stretch>
        </p:blipFill>
        <p:spPr>
          <a:xfrm>
            <a:off x="7772400" y="6400800"/>
            <a:ext cx="1371600" cy="457200"/>
          </a:xfrm>
          <a:prstGeom prst="rect">
            <a:avLst/>
          </a:prstGeom>
        </p:spPr>
      </p:pic>
      <p:sp>
        <p:nvSpPr>
          <p:cNvPr id="24" name="TextBox 23"/>
          <p:cNvSpPr txBox="1"/>
          <p:nvPr/>
        </p:nvSpPr>
        <p:spPr>
          <a:xfrm>
            <a:off x="304800" y="2362200"/>
            <a:ext cx="5486400" cy="307777"/>
          </a:xfrm>
          <a:prstGeom prst="rect">
            <a:avLst/>
          </a:prstGeom>
          <a:noFill/>
        </p:spPr>
        <p:txBody>
          <a:bodyPr wrap="square" rtlCol="0">
            <a:spAutoFit/>
          </a:bodyPr>
          <a:lstStyle/>
          <a:p>
            <a:pPr eaLnBrk="1" fontAlgn="auto" hangingPunct="1">
              <a:spcBef>
                <a:spcPts val="0"/>
              </a:spcBef>
              <a:spcAft>
                <a:spcPts val="0"/>
              </a:spcAft>
            </a:pPr>
            <a:r>
              <a:rPr lang="en-US" sz="1400" b="1" dirty="0" smtClean="0">
                <a:solidFill>
                  <a:prstClr val="black"/>
                </a:solidFill>
                <a:latin typeface="Calibri"/>
              </a:rPr>
              <a:t>Average of the nutrition data entered on all patients per day</a:t>
            </a:r>
            <a:endParaRPr lang="en-US" sz="1400" b="1" dirty="0">
              <a:solidFill>
                <a:prstClr val="black"/>
              </a:solidFill>
              <a:latin typeface="Calibri"/>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lnSpcReduction="10000"/>
          </a:bodyPr>
          <a:lstStyle/>
          <a:p>
            <a:pPr defTabSz="457200">
              <a:lnSpc>
                <a:spcPct val="90000"/>
              </a:lnSpc>
              <a:defRPr/>
            </a:pPr>
            <a:r>
              <a:rPr lang="en-US" sz="4000" b="1" dirty="0" smtClean="0">
                <a:solidFill>
                  <a:srgbClr val="012B74"/>
                </a:solidFill>
                <a:latin typeface="Calibri"/>
                <a:cs typeface="Calibri"/>
              </a:rPr>
              <a:t>Results of the Canadian PEP </a:t>
            </a:r>
            <a:r>
              <a:rPr lang="en-US" sz="4000" b="1" dirty="0" err="1" smtClean="0">
                <a:solidFill>
                  <a:srgbClr val="012B74"/>
                </a:solidFill>
                <a:latin typeface="Calibri"/>
                <a:cs typeface="Calibri"/>
              </a:rPr>
              <a:t>uP</a:t>
            </a:r>
            <a:r>
              <a:rPr lang="en-US" sz="4000" b="1" dirty="0" smtClean="0">
                <a:solidFill>
                  <a:srgbClr val="012B74"/>
                </a:solidFill>
                <a:latin typeface="Calibri"/>
                <a:cs typeface="Calibri"/>
              </a:rPr>
              <a:t> Collaborative</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8 ICUs implemented PEP </a:t>
            </a:r>
            <a:r>
              <a:rPr lang="en-US" sz="3200" kern="0" dirty="0" err="1" smtClean="0">
                <a:solidFill>
                  <a:srgbClr val="000000"/>
                </a:solidFill>
                <a:latin typeface="Times New Roman"/>
              </a:rPr>
              <a:t>uP</a:t>
            </a:r>
            <a:r>
              <a:rPr lang="en-US" sz="3200" kern="0" dirty="0" smtClean="0">
                <a:solidFill>
                  <a:srgbClr val="000000"/>
                </a:solidFill>
                <a:latin typeface="Times New Roman"/>
              </a:rPr>
              <a:t> protocol through Fall of 2012-Spring 2013</a:t>
            </a:r>
          </a:p>
          <a:p>
            <a:pPr algn="l">
              <a:spcBef>
                <a:spcPct val="20000"/>
              </a:spcBef>
              <a:buFont typeface="Arial" pitchFamily="34" charset="0"/>
              <a:buChar char="•"/>
              <a:defRPr/>
            </a:pPr>
            <a:r>
              <a:rPr lang="en-US" sz="3200" kern="0" dirty="0" smtClean="0">
                <a:solidFill>
                  <a:srgbClr val="000000"/>
                </a:solidFill>
                <a:latin typeface="Times New Roman"/>
              </a:rPr>
              <a:t>Compared to 16 ICUs (concurrent control group)</a:t>
            </a:r>
          </a:p>
          <a:p>
            <a:pPr algn="l">
              <a:spcBef>
                <a:spcPct val="20000"/>
              </a:spcBef>
              <a:buFont typeface="Arial" pitchFamily="34" charset="0"/>
              <a:buChar char="•"/>
              <a:defRPr/>
            </a:pPr>
            <a:r>
              <a:rPr lang="en-US" sz="3200" kern="0" dirty="0" smtClean="0">
                <a:solidFill>
                  <a:srgbClr val="000000"/>
                </a:solidFill>
                <a:latin typeface="Times New Roman"/>
              </a:rPr>
              <a:t>All evaluated their nutrition performance in the context of INS 2013</a:t>
            </a:r>
          </a:p>
        </p:txBody>
      </p:sp>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81000" y="635923"/>
          <a:ext cx="8153399" cy="5028598"/>
        </p:xfrm>
        <a:graphic>
          <a:graphicData uri="http://schemas.openxmlformats.org/drawingml/2006/table">
            <a:tbl>
              <a:tblPr/>
              <a:tblGrid>
                <a:gridCol w="3727269"/>
                <a:gridCol w="1606731"/>
                <a:gridCol w="1732280"/>
                <a:gridCol w="1087119"/>
              </a:tblGrid>
              <a:tr h="760301">
                <a:tc>
                  <a:txBody>
                    <a:bodyPr/>
                    <a:lstStyle/>
                    <a:p>
                      <a:pPr marL="0" marR="0" algn="l">
                        <a:spcBef>
                          <a:spcPts val="0"/>
                        </a:spcBef>
                        <a:spcAft>
                          <a:spcPts val="0"/>
                        </a:spcAft>
                        <a:tabLst>
                          <a:tab pos="3352800" algn="l"/>
                        </a:tabLst>
                      </a:pPr>
                      <a:endParaRPr lang="en-CA" sz="1400" dirty="0">
                        <a:solidFill>
                          <a:schemeClr val="bg2"/>
                        </a:solidFill>
                        <a:latin typeface="Arial" pitchFamily="34" charset="0"/>
                        <a:ea typeface="MS Mincho"/>
                        <a:cs typeface="Arial" pitchFamily="34" charset="0"/>
                      </a:endParaRPr>
                    </a:p>
                  </a:txBody>
                  <a:tcPr marL="6985" marR="698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PEP uP Sites (n=8) </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Concurrent Controls (n=16)</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rowSpan="2">
                  <a:txBody>
                    <a:bodyPr/>
                    <a:lstStyle/>
                    <a:p>
                      <a:pPr marL="0" marR="0" algn="ctr">
                        <a:spcBef>
                          <a:spcPts val="0"/>
                        </a:spcBef>
                        <a:spcAft>
                          <a:spcPts val="0"/>
                        </a:spcAft>
                        <a:tabLst>
                          <a:tab pos="3352800" algn="l"/>
                        </a:tabLst>
                      </a:pPr>
                      <a:r>
                        <a:rPr lang="en-CA" sz="1400" b="1" dirty="0">
                          <a:solidFill>
                            <a:schemeClr val="bg2"/>
                          </a:solidFill>
                          <a:latin typeface="Arial" pitchFamily="34" charset="0"/>
                          <a:ea typeface="MS Mincho"/>
                          <a:cs typeface="Arial" pitchFamily="34" charset="0"/>
                        </a:rPr>
                        <a:t>P values*</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253434">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 Number of patients</a:t>
                      </a:r>
                      <a:endParaRPr lang="en-US" sz="1400" dirty="0">
                        <a:solidFill>
                          <a:schemeClr val="bg2"/>
                        </a:solidFill>
                        <a:latin typeface="Arial" pitchFamily="34" charset="0"/>
                        <a:ea typeface="MS Mincho"/>
                        <a:cs typeface="Arial" pitchFamily="34" charset="0"/>
                      </a:endParaRPr>
                    </a:p>
                  </a:txBody>
                  <a:tcPr marL="6985" marR="698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154</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r>
                        <a:rPr lang="en-CA" sz="1400" b="1">
                          <a:solidFill>
                            <a:schemeClr val="bg2"/>
                          </a:solidFill>
                          <a:latin typeface="Arial" pitchFamily="34" charset="0"/>
                          <a:ea typeface="MS Mincho"/>
                          <a:cs typeface="Arial" pitchFamily="34" charset="0"/>
                        </a:rPr>
                        <a:t>290</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vMerge="1">
                  <a:txBody>
                    <a:bodyPr/>
                    <a:lstStyle/>
                    <a:p>
                      <a:endParaRPr lang="en-US"/>
                    </a:p>
                  </a:txBody>
                  <a:tcPr/>
                </a:tc>
              </a:tr>
              <a:tr h="506867">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Proportion of prescribed calories from EN </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506867">
                <a:tc>
                  <a:txBody>
                    <a:bodyPr/>
                    <a:lstStyle/>
                    <a:p>
                      <a:pPr marL="0" marR="0" algn="r">
                        <a:spcBef>
                          <a:spcPts val="0"/>
                        </a:spcBef>
                        <a:spcAft>
                          <a:spcPts val="0"/>
                        </a:spcAft>
                        <a:tabLst>
                          <a:tab pos="3352800" algn="l"/>
                        </a:tabLst>
                      </a:pPr>
                      <a:r>
                        <a:rPr lang="en-CA" sz="1400" i="1" dirty="0" err="1">
                          <a:solidFill>
                            <a:schemeClr val="bg2"/>
                          </a:solidFill>
                          <a:latin typeface="Arial" pitchFamily="34" charset="0"/>
                          <a:ea typeface="MS Mincho"/>
                          <a:cs typeface="Arial" pitchFamily="34" charset="0"/>
                        </a:rPr>
                        <a:t>Mean±SD</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60.1% ± 29.3%</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49.9% ± 28.9%</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0.02</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506867">
                <a:tc>
                  <a:txBody>
                    <a:bodyPr/>
                    <a:lstStyle/>
                    <a:p>
                      <a:pPr marL="0" marR="0" algn="l">
                        <a:spcBef>
                          <a:spcPts val="0"/>
                        </a:spcBef>
                        <a:spcAft>
                          <a:spcPts val="0"/>
                        </a:spcAft>
                        <a:tabLst>
                          <a:tab pos="3352800" algn="l"/>
                        </a:tabLst>
                      </a:pPr>
                      <a:r>
                        <a:rPr lang="en-CA" sz="1400">
                          <a:solidFill>
                            <a:schemeClr val="bg2"/>
                          </a:solidFill>
                          <a:latin typeface="Arial" pitchFamily="34" charset="0"/>
                          <a:ea typeface="MS Mincho"/>
                          <a:cs typeface="Arial" pitchFamily="34" charset="0"/>
                        </a:rPr>
                        <a:t>Proportion of prescribed protein from EN </a:t>
                      </a:r>
                      <a:endParaRPr lang="en-US" sz="140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506867">
                <a:tc>
                  <a:txBody>
                    <a:bodyPr/>
                    <a:lstStyle/>
                    <a:p>
                      <a:pPr marL="0" marR="0" algn="r">
                        <a:spcBef>
                          <a:spcPts val="0"/>
                        </a:spcBef>
                        <a:spcAft>
                          <a:spcPts val="0"/>
                        </a:spcAft>
                        <a:tabLst>
                          <a:tab pos="3352800" algn="l"/>
                        </a:tabLst>
                      </a:pPr>
                      <a:r>
                        <a:rPr lang="en-CA" sz="1400" i="1">
                          <a:solidFill>
                            <a:schemeClr val="bg2"/>
                          </a:solidFill>
                          <a:latin typeface="Arial" pitchFamily="34" charset="0"/>
                          <a:ea typeface="MS Mincho"/>
                          <a:cs typeface="Arial" pitchFamily="34" charset="0"/>
                        </a:rPr>
                        <a:t>Mean</a:t>
                      </a:r>
                      <a:r>
                        <a:rPr lang="en-CA" sz="1400">
                          <a:solidFill>
                            <a:schemeClr val="bg2"/>
                          </a:solidFill>
                          <a:latin typeface="Arial" pitchFamily="34" charset="0"/>
                          <a:ea typeface="MS Mincho"/>
                          <a:cs typeface="Arial" pitchFamily="34" charset="0"/>
                        </a:rPr>
                        <a:t>±SD</a:t>
                      </a:r>
                      <a:endParaRPr lang="en-US" sz="140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61.0% ± 29.7%</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49.7% ± 28.6%</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0.01</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760301">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Proportion of prescribed calories from total nutrition  </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tabLst>
                          <a:tab pos="3352800" algn="l"/>
                        </a:tabLst>
                      </a:pPr>
                      <a:endParaRPr lang="en-US" sz="1400" dirty="0">
                        <a:solidFill>
                          <a:schemeClr val="bg2"/>
                        </a:solidFill>
                        <a:latin typeface="Arial" pitchFamily="34" charset="0"/>
                        <a:ea typeface="MS Mincho"/>
                        <a:cs typeface="Arial" pitchFamily="34" charset="0"/>
                      </a:endParaRPr>
                    </a:p>
                  </a:txBody>
                  <a:tcPr marL="6985" marR="698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506867">
                <a:tc>
                  <a:txBody>
                    <a:bodyPr/>
                    <a:lstStyle/>
                    <a:p>
                      <a:pPr marL="0" marR="0" algn="r">
                        <a:spcBef>
                          <a:spcPts val="0"/>
                        </a:spcBef>
                        <a:spcAft>
                          <a:spcPts val="0"/>
                        </a:spcAft>
                        <a:tabLst>
                          <a:tab pos="3352800" algn="l"/>
                        </a:tabLst>
                      </a:pPr>
                      <a:r>
                        <a:rPr lang="en-CA" sz="1400" i="1" dirty="0" err="1">
                          <a:solidFill>
                            <a:schemeClr val="bg2"/>
                          </a:solidFill>
                          <a:latin typeface="Arial" pitchFamily="34" charset="0"/>
                          <a:ea typeface="MS Mincho"/>
                          <a:cs typeface="Arial" pitchFamily="34" charset="0"/>
                        </a:rPr>
                        <a:t>Mean</a:t>
                      </a:r>
                      <a:r>
                        <a:rPr lang="en-CA" sz="1400" dirty="0" err="1">
                          <a:solidFill>
                            <a:schemeClr val="bg2"/>
                          </a:solidFill>
                          <a:latin typeface="Arial" pitchFamily="34" charset="0"/>
                          <a:ea typeface="MS Mincho"/>
                          <a:cs typeface="Arial" pitchFamily="34" charset="0"/>
                        </a:rPr>
                        <a:t>±SD</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68.5% ± 32.8%</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56.2% ± 29.4%</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0.04</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506867">
                <a:tc>
                  <a:txBody>
                    <a:bodyPr/>
                    <a:lstStyle/>
                    <a:p>
                      <a:pPr marL="0" marR="0" algn="l">
                        <a:spcBef>
                          <a:spcPts val="0"/>
                        </a:spcBef>
                        <a:spcAft>
                          <a:spcPts val="0"/>
                        </a:spcAft>
                        <a:tabLst>
                          <a:tab pos="3352800" algn="l"/>
                        </a:tabLst>
                      </a:pPr>
                      <a:r>
                        <a:rPr lang="en-CA" sz="1400" dirty="0">
                          <a:solidFill>
                            <a:schemeClr val="bg2"/>
                          </a:solidFill>
                          <a:latin typeface="Arial" pitchFamily="34" charset="0"/>
                          <a:ea typeface="MS Mincho"/>
                          <a:cs typeface="Arial" pitchFamily="34" charset="0"/>
                        </a:rPr>
                        <a:t>Proportion of prescribed protein from total </a:t>
                      </a:r>
                      <a:r>
                        <a:rPr lang="en-CA" sz="1400" dirty="0" smtClean="0">
                          <a:solidFill>
                            <a:schemeClr val="bg2"/>
                          </a:solidFill>
                          <a:latin typeface="Arial" pitchFamily="34" charset="0"/>
                          <a:ea typeface="MS Mincho"/>
                          <a:cs typeface="Arial" pitchFamily="34" charset="0"/>
                        </a:rPr>
                        <a:t>nutrition</a:t>
                      </a:r>
                      <a:endParaRPr lang="en-US" sz="1400" dirty="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endParaRPr lang="en-CA"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187638">
                <a:tc>
                  <a:txBody>
                    <a:bodyPr/>
                    <a:lstStyle/>
                    <a:p>
                      <a:pPr marL="0" marR="0" algn="r">
                        <a:spcBef>
                          <a:spcPts val="0"/>
                        </a:spcBef>
                        <a:spcAft>
                          <a:spcPts val="0"/>
                        </a:spcAft>
                        <a:tabLst>
                          <a:tab pos="3352800" algn="l"/>
                        </a:tabLst>
                      </a:pPr>
                      <a:r>
                        <a:rPr lang="en-CA" sz="1400" i="1">
                          <a:solidFill>
                            <a:schemeClr val="bg2"/>
                          </a:solidFill>
                          <a:latin typeface="Arial" pitchFamily="34" charset="0"/>
                          <a:ea typeface="MS Mincho"/>
                          <a:cs typeface="Arial" pitchFamily="34" charset="0"/>
                        </a:rPr>
                        <a:t>Mean</a:t>
                      </a:r>
                      <a:r>
                        <a:rPr lang="en-CA" sz="1400">
                          <a:solidFill>
                            <a:schemeClr val="bg2"/>
                          </a:solidFill>
                          <a:latin typeface="Arial" pitchFamily="34" charset="0"/>
                          <a:ea typeface="MS Mincho"/>
                          <a:cs typeface="Arial" pitchFamily="34" charset="0"/>
                        </a:rPr>
                        <a:t>±SD</a:t>
                      </a:r>
                      <a:endParaRPr lang="en-US" sz="1400">
                        <a:solidFill>
                          <a:schemeClr val="bg2"/>
                        </a:solidFill>
                        <a:latin typeface="Arial" pitchFamily="34" charset="0"/>
                        <a:ea typeface="MS Mincho"/>
                        <a:cs typeface="Arial" pitchFamily="34" charset="0"/>
                      </a:endParaRPr>
                    </a:p>
                  </a:txBody>
                  <a:tcPr marL="6985" marR="53975"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63.1% ± 28.9%</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a:solidFill>
                            <a:schemeClr val="bg2"/>
                          </a:solidFill>
                          <a:latin typeface="Arial" pitchFamily="34" charset="0"/>
                          <a:ea typeface="MS Mincho"/>
                          <a:cs typeface="Arial" pitchFamily="34" charset="0"/>
                        </a:rPr>
                        <a:t>51.7% ± 28.2%</a:t>
                      </a:r>
                      <a:endParaRPr lang="en-US" sz="140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marL="0" marR="0" algn="ctr">
                        <a:spcBef>
                          <a:spcPts val="0"/>
                        </a:spcBef>
                        <a:spcAft>
                          <a:spcPts val="0"/>
                        </a:spcAft>
                      </a:pPr>
                      <a:r>
                        <a:rPr lang="en-CA" sz="1400" dirty="0">
                          <a:solidFill>
                            <a:schemeClr val="bg2"/>
                          </a:solidFill>
                          <a:latin typeface="Arial" pitchFamily="34" charset="0"/>
                          <a:ea typeface="MS Mincho"/>
                          <a:cs typeface="Arial" pitchFamily="34" charset="0"/>
                        </a:rPr>
                        <a:t>0.01</a:t>
                      </a:r>
                      <a:endParaRPr lang="en-US" sz="1400" dirty="0">
                        <a:solidFill>
                          <a:schemeClr val="bg2"/>
                        </a:solidFill>
                        <a:latin typeface="Arial" pitchFamily="34" charset="0"/>
                        <a:ea typeface="MS Mincho"/>
                        <a:cs typeface="Arial" pitchFamily="34" charset="0"/>
                      </a:endParaRPr>
                    </a:p>
                  </a:txBody>
                  <a:tcPr marL="6985" marR="6985"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bl>
          </a:graphicData>
        </a:graphic>
      </p:graphicFrame>
      <p:sp>
        <p:nvSpPr>
          <p:cNvPr id="7"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Chart 1"/>
          <p:cNvPicPr>
            <a:picLocks noChangeArrowheads="1"/>
          </p:cNvPicPr>
          <p:nvPr/>
        </p:nvPicPr>
        <p:blipFill>
          <a:blip r:embed="rId2" cstate="print"/>
          <a:srcRect/>
          <a:stretch>
            <a:fillRect/>
          </a:stretch>
        </p:blipFill>
        <p:spPr bwMode="auto">
          <a:xfrm>
            <a:off x="0" y="1752600"/>
            <a:ext cx="4572000" cy="2819400"/>
          </a:xfrm>
          <a:prstGeom prst="rect">
            <a:avLst/>
          </a:prstGeom>
          <a:noFill/>
          <a:ln w="9525">
            <a:noFill/>
            <a:miter lim="800000"/>
            <a:headEnd/>
            <a:tailEnd/>
          </a:ln>
        </p:spPr>
      </p:pic>
      <p:pic>
        <p:nvPicPr>
          <p:cNvPr id="187395" name="Chart 1"/>
          <p:cNvPicPr>
            <a:picLocks noChangeArrowheads="1"/>
          </p:cNvPicPr>
          <p:nvPr/>
        </p:nvPicPr>
        <p:blipFill>
          <a:blip r:embed="rId3" cstate="print"/>
          <a:srcRect/>
          <a:stretch>
            <a:fillRect/>
          </a:stretch>
        </p:blipFill>
        <p:spPr bwMode="auto">
          <a:xfrm>
            <a:off x="4343400" y="1676400"/>
            <a:ext cx="4572000" cy="2895600"/>
          </a:xfrm>
          <a:prstGeom prst="rect">
            <a:avLst/>
          </a:prstGeom>
          <a:noFill/>
          <a:ln w="9525">
            <a:noFill/>
            <a:miter lim="800000"/>
            <a:headEnd/>
            <a:tailEnd/>
          </a:ln>
        </p:spPr>
      </p:pic>
      <p:sp>
        <p:nvSpPr>
          <p:cNvPr id="6"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sp>
        <p:nvSpPr>
          <p:cNvPr id="2437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3713" name="Object 1"/>
          <p:cNvGraphicFramePr>
            <a:graphicFrameLocks noChangeAspect="1"/>
          </p:cNvGraphicFramePr>
          <p:nvPr/>
        </p:nvGraphicFramePr>
        <p:xfrm>
          <a:off x="152400" y="1828800"/>
          <a:ext cx="4572000" cy="2582862"/>
        </p:xfrm>
        <a:graphic>
          <a:graphicData uri="http://schemas.openxmlformats.org/presentationml/2006/ole">
            <p:oleObj spid="_x0000_s243713" name="Worksheet" r:id="rId3" imgW="4572000" imgH="2590890" progId="Excel.Sheet.12">
              <p:embed/>
            </p:oleObj>
          </a:graphicData>
        </a:graphic>
      </p:graphicFrame>
      <p:sp>
        <p:nvSpPr>
          <p:cNvPr id="2437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3715" name="Object 3"/>
          <p:cNvGraphicFramePr>
            <a:graphicFrameLocks noChangeAspect="1"/>
          </p:cNvGraphicFramePr>
          <p:nvPr/>
        </p:nvGraphicFramePr>
        <p:xfrm>
          <a:off x="4343400" y="1828800"/>
          <a:ext cx="4572000" cy="2590800"/>
        </p:xfrm>
        <a:graphic>
          <a:graphicData uri="http://schemas.openxmlformats.org/presentationml/2006/ole">
            <p:oleObj spid="_x0000_s243715" name="Worksheet" r:id="rId4" imgW="4572000" imgH="2590890" progId="Excel.Sheet.12">
              <p:embed/>
            </p:oleObj>
          </a:graphicData>
        </a:graphic>
      </p:graphicFrame>
      <p:sp>
        <p:nvSpPr>
          <p:cNvPr id="9" name="TextBox 8"/>
          <p:cNvSpPr txBox="1"/>
          <p:nvPr/>
        </p:nvSpPr>
        <p:spPr>
          <a:xfrm>
            <a:off x="1295400" y="1295400"/>
            <a:ext cx="2133600" cy="584775"/>
          </a:xfrm>
          <a:prstGeom prst="rect">
            <a:avLst/>
          </a:prstGeom>
          <a:noFill/>
        </p:spPr>
        <p:txBody>
          <a:bodyPr wrap="square" rtlCol="0">
            <a:spAutoFit/>
          </a:bodyPr>
          <a:lstStyle/>
          <a:p>
            <a:r>
              <a:rPr lang="en-US" sz="1600" dirty="0" smtClean="0">
                <a:solidFill>
                  <a:schemeClr val="bg2"/>
                </a:solidFill>
              </a:rPr>
              <a:t>Average Caloric Adequacy Across Sites</a:t>
            </a:r>
            <a:endParaRPr lang="en-US" sz="1600" dirty="0">
              <a:solidFill>
                <a:schemeClr val="bg2"/>
              </a:solidFill>
            </a:endParaRPr>
          </a:p>
        </p:txBody>
      </p:sp>
      <p:sp>
        <p:nvSpPr>
          <p:cNvPr id="10" name="TextBox 9"/>
          <p:cNvSpPr txBox="1"/>
          <p:nvPr/>
        </p:nvSpPr>
        <p:spPr>
          <a:xfrm>
            <a:off x="5562600" y="1219200"/>
            <a:ext cx="2133600" cy="584775"/>
          </a:xfrm>
          <a:prstGeom prst="rect">
            <a:avLst/>
          </a:prstGeom>
          <a:noFill/>
        </p:spPr>
        <p:txBody>
          <a:bodyPr wrap="square" rtlCol="0">
            <a:spAutoFit/>
          </a:bodyPr>
          <a:lstStyle/>
          <a:p>
            <a:r>
              <a:rPr lang="en-US" sz="1600" dirty="0" smtClean="0">
                <a:solidFill>
                  <a:schemeClr val="bg2"/>
                </a:solidFill>
              </a:rPr>
              <a:t>Average Protein Adequacy Across Sites</a:t>
            </a:r>
            <a:endParaRPr lang="en-US" sz="1600" dirty="0">
              <a:solidFill>
                <a:schemeClr val="bg2"/>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381000"/>
            <a:ext cx="9144000" cy="762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0000" lnSpcReduction="10000"/>
          </a:bodyPr>
          <a:lstStyle/>
          <a:p>
            <a:pPr defTabSz="457200">
              <a:lnSpc>
                <a:spcPct val="90000"/>
              </a:lnSpc>
              <a:defRPr/>
            </a:pPr>
            <a:r>
              <a:rPr lang="en-US" sz="3100" b="1" dirty="0" smtClean="0">
                <a:solidFill>
                  <a:srgbClr val="012B74"/>
                </a:solidFill>
                <a:latin typeface="Calibri"/>
                <a:cs typeface="Calibri"/>
              </a:rPr>
              <a:t>Results of the Canadian PEP </a:t>
            </a:r>
            <a:r>
              <a:rPr lang="en-US" sz="3100" b="1" dirty="0" err="1" smtClean="0">
                <a:solidFill>
                  <a:srgbClr val="012B74"/>
                </a:solidFill>
                <a:latin typeface="Calibri"/>
                <a:cs typeface="Calibri"/>
              </a:rPr>
              <a:t>uP</a:t>
            </a:r>
            <a:r>
              <a:rPr lang="en-US" sz="3100" b="1" dirty="0" smtClean="0">
                <a:solidFill>
                  <a:srgbClr val="012B74"/>
                </a:solidFill>
                <a:latin typeface="Calibri"/>
                <a:cs typeface="Calibri"/>
              </a:rPr>
              <a:t> Collaborative</a:t>
            </a:r>
          </a:p>
          <a:p>
            <a:pPr defTabSz="966612" eaLnBrk="1" fontAlgn="auto" hangingPunct="1">
              <a:spcBef>
                <a:spcPts val="0"/>
              </a:spcBef>
              <a:spcAft>
                <a:spcPts val="0"/>
              </a:spcAft>
              <a:defRPr/>
            </a:pPr>
            <a:r>
              <a:rPr lang="en-CA" sz="2200" b="1" dirty="0" smtClean="0">
                <a:solidFill>
                  <a:srgbClr val="1F497D"/>
                </a:solidFill>
              </a:rPr>
              <a:t>Proportion of Prescribed Energy From EN According to Initial EN Delivery Strategy</a:t>
            </a:r>
          </a:p>
          <a:p>
            <a:pPr defTabSz="457200">
              <a:lnSpc>
                <a:spcPct val="90000"/>
              </a:lnSpc>
              <a:defRPr/>
            </a:pPr>
            <a:endParaRPr lang="en-US" sz="3200" b="1" dirty="0">
              <a:solidFill>
                <a:srgbClr val="012B74"/>
              </a:solidFill>
              <a:latin typeface="Calibri"/>
              <a:cs typeface="Calibri"/>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xmlns="" val="3406091435"/>
              </p:ext>
            </p:extLst>
          </p:nvPr>
        </p:nvGraphicFramePr>
        <p:xfrm>
          <a:off x="152400" y="914400"/>
          <a:ext cx="88392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748944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381000"/>
            <a:ext cx="9144000" cy="762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0000" lnSpcReduction="10000"/>
          </a:bodyPr>
          <a:lstStyle/>
          <a:p>
            <a:pPr defTabSz="457200">
              <a:lnSpc>
                <a:spcPct val="90000"/>
              </a:lnSpc>
              <a:defRPr/>
            </a:pPr>
            <a:r>
              <a:rPr lang="en-US" sz="3100" b="1" dirty="0" smtClean="0">
                <a:solidFill>
                  <a:srgbClr val="012B74"/>
                </a:solidFill>
                <a:latin typeface="Calibri"/>
                <a:cs typeface="Calibri"/>
              </a:rPr>
              <a:t>Results of the Canadian PEP </a:t>
            </a:r>
            <a:r>
              <a:rPr lang="en-US" sz="3100" b="1" dirty="0" err="1" smtClean="0">
                <a:solidFill>
                  <a:srgbClr val="012B74"/>
                </a:solidFill>
                <a:latin typeface="Calibri"/>
                <a:cs typeface="Calibri"/>
              </a:rPr>
              <a:t>uP</a:t>
            </a:r>
            <a:r>
              <a:rPr lang="en-US" sz="3100" b="1" dirty="0" smtClean="0">
                <a:solidFill>
                  <a:srgbClr val="012B74"/>
                </a:solidFill>
                <a:latin typeface="Calibri"/>
                <a:cs typeface="Calibri"/>
              </a:rPr>
              <a:t> Collaborative</a:t>
            </a:r>
          </a:p>
          <a:p>
            <a:pPr defTabSz="966612" eaLnBrk="1" fontAlgn="auto" hangingPunct="1">
              <a:spcBef>
                <a:spcPts val="0"/>
              </a:spcBef>
              <a:spcAft>
                <a:spcPts val="0"/>
              </a:spcAft>
              <a:defRPr/>
            </a:pPr>
            <a:r>
              <a:rPr lang="en-CA" sz="2200" b="1" dirty="0" smtClean="0">
                <a:solidFill>
                  <a:srgbClr val="1F497D"/>
                </a:solidFill>
              </a:rPr>
              <a:t>Proportion of Prescribed Protein From EN According to Initial EN Delivery Strategy</a:t>
            </a:r>
          </a:p>
          <a:p>
            <a:pPr defTabSz="457200">
              <a:lnSpc>
                <a:spcPct val="90000"/>
              </a:lnSpc>
              <a:defRPr/>
            </a:pPr>
            <a:endParaRPr lang="en-US" sz="3200" b="1" dirty="0">
              <a:solidFill>
                <a:srgbClr val="012B74"/>
              </a:solidFill>
              <a:latin typeface="Calibri"/>
              <a:cs typeface="Calibri"/>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1153604127"/>
              </p:ext>
            </p:extLst>
          </p:nvPr>
        </p:nvGraphicFramePr>
        <p:xfrm>
          <a:off x="152400" y="914400"/>
          <a:ext cx="88392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30620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838200" y="2438400"/>
            <a:ext cx="7772400" cy="3810000"/>
          </a:xfrm>
        </p:spPr>
        <p:txBody>
          <a:bodyPr/>
          <a:lstStyle/>
          <a:p>
            <a:pPr>
              <a:lnSpc>
                <a:spcPct val="90000"/>
              </a:lnSpc>
            </a:pPr>
            <a:r>
              <a:rPr lang="en-US" sz="2800" dirty="0" smtClean="0">
                <a:solidFill>
                  <a:schemeClr val="bg2"/>
                </a:solidFill>
                <a:latin typeface="Calibri" pitchFamily="34" charset="0"/>
              </a:rPr>
              <a:t>Point prevalence survey of nutrition practices in ICU’s around the world conducted Jan. 27, 2007</a:t>
            </a:r>
          </a:p>
          <a:p>
            <a:pPr>
              <a:lnSpc>
                <a:spcPct val="90000"/>
              </a:lnSpc>
            </a:pPr>
            <a:r>
              <a:rPr lang="en-US" sz="2800" dirty="0" smtClean="0">
                <a:solidFill>
                  <a:schemeClr val="bg2"/>
                </a:solidFill>
                <a:latin typeface="Calibri" pitchFamily="34" charset="0"/>
              </a:rPr>
              <a:t>Enrolled 2772 patients from 158 ICU’s over 5 continents</a:t>
            </a:r>
          </a:p>
          <a:p>
            <a:pPr>
              <a:lnSpc>
                <a:spcPct val="90000"/>
              </a:lnSpc>
            </a:pPr>
            <a:r>
              <a:rPr lang="en-US" sz="2800" dirty="0" smtClean="0">
                <a:solidFill>
                  <a:schemeClr val="bg2"/>
                </a:solidFill>
                <a:latin typeface="Calibri" pitchFamily="34" charset="0"/>
              </a:rPr>
              <a:t>Included ventilated adult patients who remained in ICU </a:t>
            </a:r>
            <a:r>
              <a:rPr lang="en-US" sz="2800" dirty="0" smtClean="0">
                <a:solidFill>
                  <a:schemeClr val="bg2"/>
                </a:solidFill>
                <a:latin typeface="Calibri" pitchFamily="34" charset="0"/>
                <a:cs typeface="Arial" pitchFamily="34" charset="0"/>
              </a:rPr>
              <a:t>&gt;72 hours</a:t>
            </a:r>
          </a:p>
          <a:p>
            <a:pPr>
              <a:lnSpc>
                <a:spcPct val="90000"/>
              </a:lnSpc>
            </a:pPr>
            <a:endParaRPr lang="en-US" sz="2800" dirty="0" smtClean="0">
              <a:solidFill>
                <a:schemeClr val="bg1"/>
              </a:solidFill>
              <a:latin typeface="Calibri" pitchFamily="34" charset="0"/>
              <a:cs typeface="Arial" pitchFamily="34" charset="0"/>
            </a:endParaRPr>
          </a:p>
        </p:txBody>
      </p:sp>
      <p:pic>
        <p:nvPicPr>
          <p:cNvPr id="65539" name="Picture 4"/>
          <p:cNvPicPr>
            <a:picLocks noChangeAspect="1" noChangeArrowheads="1"/>
          </p:cNvPicPr>
          <p:nvPr/>
        </p:nvPicPr>
        <p:blipFill>
          <a:blip r:embed="rId2" cstate="print"/>
          <a:srcRect/>
          <a:stretch>
            <a:fillRect/>
          </a:stretch>
        </p:blipFill>
        <p:spPr bwMode="auto">
          <a:xfrm>
            <a:off x="1066800" y="228600"/>
            <a:ext cx="6781800" cy="19383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3200" b="1" dirty="0" smtClean="0">
                <a:solidFill>
                  <a:srgbClr val="012B74"/>
                </a:solidFill>
                <a:latin typeface="Calibri"/>
                <a:cs typeface="Calibri"/>
              </a:rPr>
              <a:t>Results of the Canadian PEP </a:t>
            </a:r>
            <a:r>
              <a:rPr lang="en-US" sz="3200" b="1" dirty="0" err="1" smtClean="0">
                <a:solidFill>
                  <a:srgbClr val="012B74"/>
                </a:solidFill>
                <a:latin typeface="Calibri"/>
                <a:cs typeface="Calibri"/>
              </a:rPr>
              <a:t>uP</a:t>
            </a:r>
            <a:r>
              <a:rPr lang="en-US" sz="3200" b="1" dirty="0" smtClean="0">
                <a:solidFill>
                  <a:srgbClr val="012B74"/>
                </a:solidFill>
                <a:latin typeface="Calibri"/>
                <a:cs typeface="Calibri"/>
              </a:rPr>
              <a:t> Collaborative</a:t>
            </a:r>
            <a:endParaRPr lang="en-US" sz="32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 </a:t>
            </a:r>
            <a:r>
              <a:rPr lang="en-US" kern="0" dirty="0" smtClean="0">
                <a:solidFill>
                  <a:srgbClr val="000000"/>
                </a:solidFill>
                <a:latin typeface="Times New Roman"/>
              </a:rPr>
              <a:t>Patients in PEP </a:t>
            </a:r>
            <a:r>
              <a:rPr lang="en-US" kern="0" dirty="0" err="1" smtClean="0">
                <a:solidFill>
                  <a:srgbClr val="000000"/>
                </a:solidFill>
                <a:latin typeface="Times New Roman"/>
              </a:rPr>
              <a:t>uP</a:t>
            </a:r>
            <a:r>
              <a:rPr lang="en-US" kern="0" dirty="0" smtClean="0">
                <a:solidFill>
                  <a:srgbClr val="000000"/>
                </a:solidFill>
                <a:latin typeface="Times New Roman"/>
              </a:rPr>
              <a:t> Sites were much more likely to*:</a:t>
            </a:r>
          </a:p>
          <a:p>
            <a:pPr lvl="1" algn="l">
              <a:spcBef>
                <a:spcPct val="20000"/>
              </a:spcBef>
              <a:buFont typeface="Arial" pitchFamily="34" charset="0"/>
              <a:buChar char="•"/>
              <a:defRPr/>
            </a:pPr>
            <a:r>
              <a:rPr lang="en-US" sz="2000" kern="0" dirty="0" smtClean="0">
                <a:solidFill>
                  <a:srgbClr val="000000"/>
                </a:solidFill>
                <a:latin typeface="Times New Roman"/>
              </a:rPr>
              <a:t> receive protein supplements (72% vs. 48%)</a:t>
            </a:r>
          </a:p>
          <a:p>
            <a:pPr lvl="1" algn="l">
              <a:spcBef>
                <a:spcPct val="20000"/>
              </a:spcBef>
              <a:buFont typeface="Arial" pitchFamily="34" charset="0"/>
              <a:buChar char="•"/>
              <a:defRPr/>
            </a:pPr>
            <a:r>
              <a:rPr lang="en-US" sz="2000" kern="0" dirty="0" smtClean="0">
                <a:solidFill>
                  <a:srgbClr val="000000"/>
                </a:solidFill>
                <a:latin typeface="Times New Roman"/>
              </a:rPr>
              <a:t> receive 80 % of protein requirements by day 3 (46% vs. 29%)</a:t>
            </a:r>
          </a:p>
          <a:p>
            <a:pPr lvl="1" algn="l">
              <a:spcBef>
                <a:spcPct val="20000"/>
              </a:spcBef>
              <a:buFont typeface="Arial" pitchFamily="34" charset="0"/>
              <a:buChar char="•"/>
              <a:defRPr/>
            </a:pPr>
            <a:r>
              <a:rPr lang="en-US" sz="2000" kern="0" dirty="0" smtClean="0">
                <a:solidFill>
                  <a:srgbClr val="000000"/>
                </a:solidFill>
                <a:latin typeface="Times New Roman"/>
              </a:rPr>
              <a:t> receive </a:t>
            </a:r>
            <a:r>
              <a:rPr lang="en-US" sz="2000" kern="0" dirty="0" err="1" smtClean="0">
                <a:solidFill>
                  <a:srgbClr val="000000"/>
                </a:solidFill>
                <a:latin typeface="Times New Roman"/>
              </a:rPr>
              <a:t>Peptamen</a:t>
            </a:r>
            <a:r>
              <a:rPr lang="en-US" sz="2000" kern="0" dirty="0" smtClean="0">
                <a:solidFill>
                  <a:srgbClr val="000000"/>
                </a:solidFill>
                <a:latin typeface="Times New Roman"/>
              </a:rPr>
              <a:t> within first 2 days of admission (45% vs. 7%)</a:t>
            </a:r>
          </a:p>
          <a:p>
            <a:pPr lvl="1" algn="l">
              <a:spcBef>
                <a:spcPct val="20000"/>
              </a:spcBef>
              <a:buFont typeface="Arial" pitchFamily="34" charset="0"/>
              <a:buChar char="•"/>
              <a:defRPr/>
            </a:pPr>
            <a:r>
              <a:rPr lang="en-US" sz="2000" kern="0" dirty="0" smtClean="0">
                <a:solidFill>
                  <a:srgbClr val="000000"/>
                </a:solidFill>
                <a:latin typeface="Times New Roman"/>
              </a:rPr>
              <a:t> receive a motility agent within first 2 days of admission (55% vs. 10%)</a:t>
            </a:r>
          </a:p>
          <a:p>
            <a:pPr lvl="1" algn="l">
              <a:spcBef>
                <a:spcPct val="20000"/>
              </a:spcBef>
              <a:buFont typeface="Arial" pitchFamily="34" charset="0"/>
              <a:buChar char="•"/>
              <a:defRPr/>
            </a:pPr>
            <a:endParaRPr lang="en-US" sz="2000" kern="0" dirty="0" smtClean="0">
              <a:solidFill>
                <a:srgbClr val="000000"/>
              </a:solidFill>
              <a:latin typeface="Times New Roman"/>
            </a:endParaRPr>
          </a:p>
          <a:p>
            <a:pPr algn="l">
              <a:spcBef>
                <a:spcPct val="20000"/>
              </a:spcBef>
              <a:buFont typeface="Arial" pitchFamily="34" charset="0"/>
              <a:buChar char="•"/>
              <a:defRPr/>
            </a:pPr>
            <a:r>
              <a:rPr lang="en-US" sz="2000" kern="0" dirty="0" smtClean="0">
                <a:solidFill>
                  <a:srgbClr val="000000"/>
                </a:solidFill>
                <a:latin typeface="Times New Roman"/>
              </a:rPr>
              <a:t> No difference in </a:t>
            </a:r>
            <a:r>
              <a:rPr lang="en-US" sz="2000" kern="0" dirty="0" err="1" smtClean="0">
                <a:solidFill>
                  <a:srgbClr val="000000"/>
                </a:solidFill>
                <a:latin typeface="Times New Roman"/>
              </a:rPr>
              <a:t>glycemic</a:t>
            </a:r>
            <a:r>
              <a:rPr lang="en-US" sz="2000" kern="0" dirty="0" smtClean="0">
                <a:solidFill>
                  <a:srgbClr val="000000"/>
                </a:solidFill>
                <a:latin typeface="Times New Roman"/>
              </a:rPr>
              <a:t> control </a:t>
            </a:r>
          </a:p>
        </p:txBody>
      </p:sp>
      <p:sp>
        <p:nvSpPr>
          <p:cNvPr id="6" name="TextBox 5"/>
          <p:cNvSpPr txBox="1"/>
          <p:nvPr/>
        </p:nvSpPr>
        <p:spPr>
          <a:xfrm>
            <a:off x="609600" y="5334000"/>
            <a:ext cx="8534400" cy="338554"/>
          </a:xfrm>
          <a:prstGeom prst="rect">
            <a:avLst/>
          </a:prstGeom>
          <a:noFill/>
        </p:spPr>
        <p:txBody>
          <a:bodyPr wrap="square" rtlCol="0">
            <a:spAutoFit/>
          </a:bodyPr>
          <a:lstStyle/>
          <a:p>
            <a:r>
              <a:rPr lang="en-US" sz="1600" dirty="0" smtClean="0">
                <a:solidFill>
                  <a:schemeClr val="bg2"/>
                </a:solidFill>
              </a:rPr>
              <a:t>*All comparisons are statistically significant p&lt;0.05</a:t>
            </a:r>
            <a:endParaRPr lang="en-US" sz="1600" dirty="0">
              <a:solidFill>
                <a:schemeClr val="bg2"/>
              </a:solidFill>
            </a:endParaRPr>
          </a:p>
        </p:txBody>
      </p:sp>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marL="0" marR="0" lvl="0" indent="0" algn="ctr" defTabSz="457200" rtl="0" eaLnBrk="0" fontAlgn="base" latinLnBrk="0" hangingPunct="0">
              <a:lnSpc>
                <a:spcPct val="90000"/>
              </a:lnSpc>
              <a:spcBef>
                <a:spcPct val="0"/>
              </a:spcBef>
              <a:spcAft>
                <a:spcPct val="0"/>
              </a:spcAft>
              <a:buClrTx/>
              <a:buSzTx/>
              <a:buFontTx/>
              <a:buNone/>
              <a:tabLst/>
              <a:defRPr/>
            </a:pPr>
            <a:r>
              <a:rPr kumimoji="0" lang="en-US" sz="4000" b="1" i="0" u="none" strike="noStrike" kern="1200" cap="none" spc="0" normalizeH="0" baseline="0" noProof="0" smtClean="0">
                <a:ln>
                  <a:noFill/>
                </a:ln>
                <a:solidFill>
                  <a:srgbClr val="012B74"/>
                </a:solidFill>
                <a:effectLst/>
                <a:uLnTx/>
                <a:uFillTx/>
                <a:latin typeface="Calibri"/>
                <a:ea typeface="+mn-ea"/>
                <a:cs typeface="Calibri"/>
              </a:rPr>
              <a:t>Major Barriers to Protocol Implementation</a:t>
            </a:r>
            <a:endParaRPr kumimoji="0" lang="en-US" sz="4000" b="1" i="0" u="none" strike="noStrike" kern="1200" cap="none" spc="0" normalizeH="0" baseline="0" noProof="0" dirty="0">
              <a:ln>
                <a:noFill/>
              </a:ln>
              <a:solidFill>
                <a:srgbClr val="012B74"/>
              </a:solidFill>
              <a:effectLst/>
              <a:uLnTx/>
              <a:uFillTx/>
              <a:latin typeface="Calibri"/>
              <a:ea typeface="+mn-ea"/>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chemeClr val="bg2"/>
                </a:solidFill>
                <a:effectLst/>
                <a:uLnTx/>
                <a:uFillTx/>
                <a:latin typeface="+mn-lt"/>
                <a:ea typeface="+mn-ea"/>
                <a:cs typeface="+mn-cs"/>
              </a:rPr>
              <a:t>Time consuming local approval process</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chemeClr val="bg2"/>
                </a:solidFill>
                <a:effectLst/>
                <a:uLnTx/>
                <a:uFillTx/>
                <a:latin typeface="+mn-lt"/>
                <a:ea typeface="+mn-ea"/>
                <a:cs typeface="+mn-cs"/>
              </a:rPr>
              <a:t>Continuing education efforts for nursing staff</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chemeClr val="bg2"/>
                </a:solidFill>
                <a:effectLst/>
                <a:uLnTx/>
                <a:uFillTx/>
                <a:latin typeface="+mn-lt"/>
                <a:ea typeface="+mn-ea"/>
                <a:cs typeface="+mn-cs"/>
              </a:rPr>
              <a:t>Changing the ICU culture </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chemeClr val="bg2"/>
                </a:solidFill>
                <a:effectLst/>
                <a:uLnTx/>
                <a:uFillTx/>
                <a:latin typeface="+mn-lt"/>
                <a:ea typeface="+mn-ea"/>
                <a:cs typeface="+mn-cs"/>
              </a:rPr>
              <a:t>Concern regarding the use of motility agents</a:t>
            </a:r>
          </a:p>
          <a:p>
            <a:pPr marL="0" marR="0" lvl="0" indent="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smtClean="0">
                <a:ln>
                  <a:noFill/>
                </a:ln>
                <a:solidFill>
                  <a:schemeClr val="bg2"/>
                </a:solidFill>
                <a:effectLst/>
                <a:uLnTx/>
                <a:uFillTx/>
                <a:latin typeface="+mn-lt"/>
                <a:ea typeface="+mn-ea"/>
                <a:cs typeface="+mn-cs"/>
              </a:rPr>
              <a:t>Concern  regarding patients at risk of </a:t>
            </a:r>
            <a:r>
              <a:rPr kumimoji="0" lang="en-US" sz="3200" b="0" i="0" u="none" strike="noStrike" kern="0" cap="none" spc="0" normalizeH="0" baseline="0" noProof="0" dirty="0" err="1" smtClean="0">
                <a:ln>
                  <a:noFill/>
                </a:ln>
                <a:solidFill>
                  <a:schemeClr val="bg2"/>
                </a:solidFill>
                <a:effectLst/>
                <a:uLnTx/>
                <a:uFillTx/>
                <a:latin typeface="+mn-lt"/>
                <a:ea typeface="+mn-ea"/>
                <a:cs typeface="+mn-cs"/>
              </a:rPr>
              <a:t>refeeding</a:t>
            </a:r>
            <a:r>
              <a:rPr kumimoji="0" lang="en-US" sz="3200" b="0" i="0" u="none" strike="noStrike" kern="0" cap="none" spc="0" normalizeH="0" baseline="0" noProof="0" dirty="0" smtClean="0">
                <a:ln>
                  <a:noFill/>
                </a:ln>
                <a:solidFill>
                  <a:schemeClr val="bg2"/>
                </a:solidFill>
                <a:effectLst/>
                <a:uLnTx/>
                <a:uFillTx/>
                <a:latin typeface="+mn-lt"/>
                <a:ea typeface="+mn-ea"/>
                <a:cs typeface="+mn-cs"/>
              </a:rPr>
              <a:t> syndrome</a:t>
            </a:r>
            <a:endParaRPr kumimoji="0" lang="en-US" sz="3200" b="0" i="0" u="none" strike="noStrike" kern="0" cap="none" spc="0" normalizeH="0" baseline="0" noProof="0" dirty="0">
              <a:ln>
                <a:noFill/>
              </a:ln>
              <a:solidFill>
                <a:schemeClr val="bg2"/>
              </a:solidFill>
              <a:effectLst/>
              <a:uLnTx/>
              <a:uFillTx/>
              <a:latin typeface="+mn-lt"/>
              <a:ea typeface="+mn-ea"/>
              <a:cs typeface="+mn-cs"/>
            </a:endParaRPr>
          </a:p>
        </p:txBody>
      </p:sp>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from Participating ICUs</a:t>
            </a:r>
            <a:endParaRPr lang="en-US" dirty="0"/>
          </a:p>
        </p:txBody>
      </p:sp>
      <p:sp>
        <p:nvSpPr>
          <p:cNvPr id="3" name="Content Placeholder 2"/>
          <p:cNvSpPr>
            <a:spLocks noGrp="1"/>
          </p:cNvSpPr>
          <p:nvPr>
            <p:ph idx="1"/>
          </p:nvPr>
        </p:nvSpPr>
        <p:spPr>
          <a:xfrm>
            <a:off x="381000" y="762000"/>
            <a:ext cx="8229600" cy="5334000"/>
          </a:xfrm>
        </p:spPr>
        <p:txBody>
          <a:bodyPr>
            <a:noAutofit/>
          </a:bodyPr>
          <a:lstStyle/>
          <a:p>
            <a:r>
              <a:rPr lang="en-US" sz="2200" dirty="0" smtClean="0">
                <a:solidFill>
                  <a:schemeClr val="bg2"/>
                </a:solidFill>
              </a:rPr>
              <a:t>Most of the staff like [the protocol]…but it is always a work in progress. If the pressure is let up, the protocol doesn't work. There is no one doing surveillance and hence the TF delivery is suboptimal. Pumps are not cleared at the appropriate time, rates not adjusted, etc.</a:t>
            </a:r>
          </a:p>
          <a:p>
            <a:r>
              <a:rPr lang="en-US" sz="2200" dirty="0" smtClean="0">
                <a:solidFill>
                  <a:schemeClr val="bg2"/>
                </a:solidFill>
              </a:rPr>
              <a:t>The resources and support provided by the Critical Care Nutrition Team are absolutely amazing. </a:t>
            </a:r>
          </a:p>
          <a:p>
            <a:r>
              <a:rPr lang="en-US" sz="2200" dirty="0" smtClean="0">
                <a:solidFill>
                  <a:schemeClr val="bg2"/>
                </a:solidFill>
              </a:rPr>
              <a:t>All the educational material/handouts/information has been very useful (and essential) in implementing this protocol in our unit </a:t>
            </a:r>
          </a:p>
          <a:p>
            <a:r>
              <a:rPr lang="en-US" sz="2200" dirty="0" smtClean="0">
                <a:solidFill>
                  <a:schemeClr val="bg2"/>
                </a:solidFill>
              </a:rPr>
              <a:t>The NIBBLES articles have been fantastic in providing information to our unit and our MDs</a:t>
            </a:r>
          </a:p>
          <a:p>
            <a:r>
              <a:rPr lang="en-US" sz="2200" dirty="0" smtClean="0">
                <a:solidFill>
                  <a:schemeClr val="bg2"/>
                </a:solidFill>
              </a:rPr>
              <a:t>Regarding the Red Cap software for the INS data </a:t>
            </a:r>
            <a:r>
              <a:rPr lang="en-US" sz="2200" dirty="0" err="1" smtClean="0">
                <a:solidFill>
                  <a:schemeClr val="bg2"/>
                </a:solidFill>
              </a:rPr>
              <a:t>collecton</a:t>
            </a:r>
            <a:r>
              <a:rPr lang="en-US" sz="2200" dirty="0" smtClean="0">
                <a:solidFill>
                  <a:schemeClr val="bg2"/>
                </a:solidFill>
              </a:rPr>
              <a:t>, it was very </a:t>
            </a:r>
            <a:r>
              <a:rPr lang="en-US" sz="2200" dirty="0" err="1" smtClean="0">
                <a:solidFill>
                  <a:schemeClr val="bg2"/>
                </a:solidFill>
              </a:rPr>
              <a:t>glitchy</a:t>
            </a:r>
            <a:r>
              <a:rPr lang="en-US" sz="2200" dirty="0" smtClean="0">
                <a:solidFill>
                  <a:schemeClr val="bg2"/>
                </a:solidFill>
              </a:rPr>
              <a:t>! </a:t>
            </a:r>
            <a:endParaRPr lang="en-US" sz="2200" dirty="0">
              <a:solidFill>
                <a:schemeClr val="bg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4000" b="1" dirty="0" smtClean="0">
                <a:solidFill>
                  <a:srgbClr val="012B74"/>
                </a:solidFill>
                <a:latin typeface="Calibri"/>
                <a:cs typeface="Calibri"/>
              </a:rPr>
              <a:t>Conclusions</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 PEP </a:t>
            </a:r>
            <a:r>
              <a:rPr lang="en-US" sz="3200" kern="0" dirty="0" err="1" smtClean="0">
                <a:solidFill>
                  <a:srgbClr val="000000"/>
                </a:solidFill>
                <a:latin typeface="Times New Roman"/>
              </a:rPr>
              <a:t>uP</a:t>
            </a:r>
            <a:r>
              <a:rPr lang="en-US" sz="3200" kern="0" dirty="0" smtClean="0">
                <a:solidFill>
                  <a:srgbClr val="000000"/>
                </a:solidFill>
                <a:latin typeface="Times New Roman"/>
              </a:rPr>
              <a:t> protocol can be successfully implemented in real practice setting in Canada with no/limited additional resources provided</a:t>
            </a:r>
          </a:p>
        </p:txBody>
      </p:sp>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03648" y="853212"/>
            <a:ext cx="6336704" cy="4686084"/>
          </a:xfrm>
          <a:prstGeom prst="rect">
            <a:avLst/>
          </a:prstGeom>
          <a:noFill/>
          <a:ln w="9525">
            <a:solidFill>
              <a:srgbClr val="0070C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0" y="169225"/>
            <a:ext cx="9144000" cy="685800"/>
          </a:xfrm>
          <a:prstGeom prst="rect">
            <a:avLst/>
          </a:prstGeom>
          <a:noFill/>
          <a:ln w="9525">
            <a:noFill/>
            <a:miter lim="800000"/>
            <a:headEnd/>
            <a:tailEnd/>
          </a:ln>
        </p:spPr>
        <p:txBody>
          <a:bodyPr vert="horz" wrap="square" lIns="91440" tIns="45720" rIns="91440" bIns="45720" numCol="1" anchor="t" anchorCtr="1" compatLnSpc="1">
            <a:prstTxWarp prst="textNoShape">
              <a:avLst/>
            </a:prstTxWarp>
          </a:bodyPr>
          <a:lstStyle>
            <a:lvl1pPr algn="ctr" defTabSz="457200" rtl="0" eaLnBrk="0" fontAlgn="base" hangingPunct="0">
              <a:lnSpc>
                <a:spcPct val="90000"/>
              </a:lnSpc>
              <a:spcBef>
                <a:spcPct val="0"/>
              </a:spcBef>
              <a:spcAft>
                <a:spcPct val="0"/>
              </a:spcAft>
              <a:defRPr lang="en-US" sz="4000" b="1" kern="1200" dirty="0" smtClean="0">
                <a:solidFill>
                  <a:srgbClr val="012B74"/>
                </a:solidFill>
                <a:latin typeface="Calibri"/>
                <a:ea typeface="+mn-ea"/>
                <a:cs typeface="Calibri"/>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nSpc>
                <a:spcPct val="85000"/>
              </a:lnSpc>
              <a:defRPr/>
            </a:pPr>
            <a:r>
              <a:rPr lang="en-CA" sz="3800">
                <a:latin typeface="Calibri" pitchFamily="34" charset="0"/>
                <a:ea typeface="SimSun" pitchFamily="2" charset="-122"/>
                <a:cs typeface="Times New Roman" pitchFamily="18" charset="0"/>
              </a:rPr>
              <a:t>Nursing Education Video</a:t>
            </a:r>
          </a:p>
        </p:txBody>
      </p:sp>
    </p:spTree>
    <p:custDataLst>
      <p:tags r:id="rId1"/>
    </p:custDataLst>
    <p:extLst>
      <p:ext uri="{BB962C8B-B14F-4D97-AF65-F5344CB8AC3E}">
        <p14:creationId xmlns="" xmlns:p14="http://schemas.microsoft.com/office/powerpoint/2010/main" val="6186700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normAutofit fontScale="97500"/>
          </a:bodyPr>
          <a:lstStyle/>
          <a:p>
            <a:pPr defTabSz="457200">
              <a:lnSpc>
                <a:spcPct val="90000"/>
              </a:lnSpc>
              <a:defRPr/>
            </a:pPr>
            <a:r>
              <a:rPr lang="en-US" sz="4000" b="1" dirty="0" smtClean="0">
                <a:solidFill>
                  <a:srgbClr val="012B74"/>
                </a:solidFill>
                <a:latin typeface="Calibri"/>
                <a:cs typeface="Calibri"/>
              </a:rPr>
              <a:t>Next Steps</a:t>
            </a:r>
            <a:endParaRPr lang="en-US" sz="4000" b="1" dirty="0">
              <a:solidFill>
                <a:srgbClr val="012B74"/>
              </a:solidFill>
              <a:latin typeface="Calibri"/>
              <a:cs typeface="Calibri"/>
            </a:endParaRPr>
          </a:p>
        </p:txBody>
      </p:sp>
      <p:sp>
        <p:nvSpPr>
          <p:cNvPr id="5" name="Content Placeholder 2"/>
          <p:cNvSpPr txBox="1">
            <a:spLocks/>
          </p:cNvSpPr>
          <p:nvPr/>
        </p:nvSpPr>
        <p:spPr bwMode="auto">
          <a:xfrm>
            <a:off x="457200" y="16002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a:spcBef>
                <a:spcPct val="20000"/>
              </a:spcBef>
              <a:buFont typeface="Arial" pitchFamily="34" charset="0"/>
              <a:buChar char="•"/>
              <a:defRPr/>
            </a:pPr>
            <a:r>
              <a:rPr lang="en-US" sz="3200" kern="0" dirty="0" smtClean="0">
                <a:solidFill>
                  <a:srgbClr val="000000"/>
                </a:solidFill>
                <a:latin typeface="Times New Roman"/>
              </a:rPr>
              <a:t>Initiate US PEP </a:t>
            </a:r>
            <a:r>
              <a:rPr lang="en-US" sz="3200" kern="0" dirty="0" err="1" smtClean="0">
                <a:solidFill>
                  <a:srgbClr val="000000"/>
                </a:solidFill>
                <a:latin typeface="Times New Roman"/>
              </a:rPr>
              <a:t>uP</a:t>
            </a:r>
            <a:r>
              <a:rPr lang="en-US" sz="3200" kern="0" dirty="0" smtClean="0">
                <a:solidFill>
                  <a:srgbClr val="000000"/>
                </a:solidFill>
                <a:latin typeface="Times New Roman"/>
              </a:rPr>
              <a:t> collaborative Spring 2014</a:t>
            </a:r>
          </a:p>
          <a:p>
            <a:pPr algn="l">
              <a:spcBef>
                <a:spcPct val="20000"/>
              </a:spcBef>
              <a:buFont typeface="Arial" pitchFamily="34" charset="0"/>
              <a:buChar char="•"/>
              <a:defRPr/>
            </a:pPr>
            <a:r>
              <a:rPr lang="en-US" sz="3200" kern="0" dirty="0" smtClean="0">
                <a:solidFill>
                  <a:srgbClr val="000000"/>
                </a:solidFill>
                <a:latin typeface="Times New Roman"/>
              </a:rPr>
              <a:t>Application due Feb 16, 2014 </a:t>
            </a:r>
          </a:p>
          <a:p>
            <a:pPr algn="l">
              <a:spcBef>
                <a:spcPct val="20000"/>
              </a:spcBef>
              <a:buFont typeface="Arial" pitchFamily="34" charset="0"/>
              <a:buChar char="•"/>
              <a:defRPr/>
            </a:pPr>
            <a:r>
              <a:rPr lang="en-US" sz="3200" kern="0" dirty="0" smtClean="0">
                <a:solidFill>
                  <a:srgbClr val="000000"/>
                </a:solidFill>
                <a:latin typeface="Times New Roman"/>
              </a:rPr>
              <a:t>See our website for details</a:t>
            </a:r>
          </a:p>
          <a:p>
            <a:pPr algn="l">
              <a:spcBef>
                <a:spcPct val="20000"/>
              </a:spcBef>
              <a:buFont typeface="Arial" pitchFamily="34" charset="0"/>
              <a:buChar char="•"/>
              <a:defRPr/>
            </a:pPr>
            <a:r>
              <a:rPr lang="en-US" sz="3200" kern="0" dirty="0" smtClean="0">
                <a:solidFill>
                  <a:srgbClr val="000000"/>
                </a:solidFill>
                <a:latin typeface="Times New Roman"/>
              </a:rPr>
              <a:t>Other countries interested?</a:t>
            </a:r>
          </a:p>
        </p:txBody>
      </p:sp>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a:spLocks noChangeArrowheads="1"/>
          </p:cNvSpPr>
          <p:nvPr/>
        </p:nvSpPr>
        <p:spPr bwMode="auto">
          <a:xfrm>
            <a:off x="1626273" y="4717939"/>
            <a:ext cx="548640" cy="365760"/>
          </a:xfrm>
          <a:prstGeom prst="rect">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Yes</a:t>
            </a:r>
          </a:p>
        </p:txBody>
      </p:sp>
      <p:sp>
        <p:nvSpPr>
          <p:cNvPr id="45" name="Rectangle 19"/>
          <p:cNvSpPr>
            <a:spLocks noChangeArrowheads="1"/>
          </p:cNvSpPr>
          <p:nvPr/>
        </p:nvSpPr>
        <p:spPr bwMode="auto">
          <a:xfrm>
            <a:off x="856381" y="5165222"/>
            <a:ext cx="2103120" cy="36576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Supplemental PN?</a:t>
            </a:r>
          </a:p>
        </p:txBody>
      </p:sp>
      <p:sp>
        <p:nvSpPr>
          <p:cNvPr id="79" name="Line 5"/>
          <p:cNvSpPr>
            <a:spLocks noChangeShapeType="1"/>
          </p:cNvSpPr>
          <p:nvPr/>
        </p:nvSpPr>
        <p:spPr bwMode="auto">
          <a:xfrm flipH="1">
            <a:off x="1885273" y="4582860"/>
            <a:ext cx="1645920" cy="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80" name="Line 6"/>
          <p:cNvSpPr>
            <a:spLocks noChangeShapeType="1"/>
          </p:cNvSpPr>
          <p:nvPr/>
        </p:nvSpPr>
        <p:spPr bwMode="auto">
          <a:xfrm>
            <a:off x="1896908" y="4582860"/>
            <a:ext cx="0" cy="13716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42" name="Rectangle 41"/>
          <p:cNvSpPr/>
          <p:nvPr/>
        </p:nvSpPr>
        <p:spPr bwMode="auto">
          <a:xfrm rot="1800000">
            <a:off x="3498633" y="4165738"/>
            <a:ext cx="1280160" cy="128016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sp>
        <p:nvSpPr>
          <p:cNvPr id="40" name="Rectangle 39"/>
          <p:cNvSpPr/>
          <p:nvPr/>
        </p:nvSpPr>
        <p:spPr bwMode="auto">
          <a:xfrm rot="1800000">
            <a:off x="5519130" y="2221462"/>
            <a:ext cx="822960" cy="82296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sp>
        <p:nvSpPr>
          <p:cNvPr id="5" name="Line 5"/>
          <p:cNvSpPr>
            <a:spLocks noChangeShapeType="1"/>
          </p:cNvSpPr>
          <p:nvPr/>
        </p:nvSpPr>
        <p:spPr bwMode="auto">
          <a:xfrm flipH="1">
            <a:off x="2106703" y="1206505"/>
            <a:ext cx="1097280" cy="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7" name="Line 6"/>
          <p:cNvSpPr>
            <a:spLocks noChangeShapeType="1"/>
          </p:cNvSpPr>
          <p:nvPr/>
        </p:nvSpPr>
        <p:spPr bwMode="auto">
          <a:xfrm>
            <a:off x="2118339" y="1195469"/>
            <a:ext cx="0" cy="13716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8" name="Rectangle 7"/>
          <p:cNvSpPr>
            <a:spLocks noChangeArrowheads="1"/>
          </p:cNvSpPr>
          <p:nvPr/>
        </p:nvSpPr>
        <p:spPr bwMode="auto">
          <a:xfrm>
            <a:off x="1847704" y="1339217"/>
            <a:ext cx="548640" cy="365760"/>
          </a:xfrm>
          <a:prstGeom prst="rect">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Yes</a:t>
            </a:r>
          </a:p>
        </p:txBody>
      </p:sp>
      <p:sp>
        <p:nvSpPr>
          <p:cNvPr id="14" name="Rectangle 12"/>
          <p:cNvSpPr>
            <a:spLocks noChangeArrowheads="1"/>
          </p:cNvSpPr>
          <p:nvPr/>
        </p:nvSpPr>
        <p:spPr bwMode="auto">
          <a:xfrm>
            <a:off x="5508729" y="1339217"/>
            <a:ext cx="548640" cy="365760"/>
          </a:xfrm>
          <a:prstGeom prst="rect">
            <a:avLst/>
          </a:prstGeom>
          <a:solidFill>
            <a:srgbClr val="FFFF0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No</a:t>
            </a:r>
          </a:p>
        </p:txBody>
      </p:sp>
      <p:sp>
        <p:nvSpPr>
          <p:cNvPr id="16" name="Line 37"/>
          <p:cNvSpPr>
            <a:spLocks noChangeShapeType="1"/>
          </p:cNvSpPr>
          <p:nvPr/>
        </p:nvSpPr>
        <p:spPr bwMode="auto">
          <a:xfrm>
            <a:off x="4677974" y="1206505"/>
            <a:ext cx="1097280" cy="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19" name="Rectangle 19"/>
          <p:cNvSpPr>
            <a:spLocks noChangeArrowheads="1"/>
          </p:cNvSpPr>
          <p:nvPr/>
        </p:nvSpPr>
        <p:spPr bwMode="auto">
          <a:xfrm>
            <a:off x="6856644" y="3279328"/>
            <a:ext cx="1417320" cy="36576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No problem</a:t>
            </a:r>
          </a:p>
        </p:txBody>
      </p:sp>
      <p:sp>
        <p:nvSpPr>
          <p:cNvPr id="30" name="Rectangle 19"/>
          <p:cNvSpPr>
            <a:spLocks noChangeArrowheads="1"/>
          </p:cNvSpPr>
          <p:nvPr/>
        </p:nvSpPr>
        <p:spPr bwMode="auto">
          <a:xfrm>
            <a:off x="2122318" y="3279328"/>
            <a:ext cx="3566160" cy="64008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Maximize EN with </a:t>
            </a:r>
            <a:r>
              <a:rPr lang="en-US" sz="1800" dirty="0" smtClean="0">
                <a:solidFill>
                  <a:srgbClr val="012B74"/>
                </a:solidFill>
                <a:latin typeface="Arial" pitchFamily="34" charset="0"/>
                <a:cs typeface="Arial" pitchFamily="34" charset="0"/>
              </a:rPr>
              <a:t>motility agents</a:t>
            </a:r>
            <a:br>
              <a:rPr lang="en-US" sz="1800" dirty="0" smtClean="0">
                <a:solidFill>
                  <a:srgbClr val="012B74"/>
                </a:solidFill>
                <a:latin typeface="Arial" pitchFamily="34" charset="0"/>
                <a:cs typeface="Arial" pitchFamily="34" charset="0"/>
              </a:rPr>
            </a:br>
            <a:r>
              <a:rPr lang="en-US" sz="1800" dirty="0" smtClean="0">
                <a:solidFill>
                  <a:srgbClr val="012B74"/>
                </a:solidFill>
                <a:latin typeface="Arial" pitchFamily="34" charset="0"/>
                <a:cs typeface="Arial" pitchFamily="34" charset="0"/>
              </a:rPr>
              <a:t>and small </a:t>
            </a:r>
            <a:r>
              <a:rPr lang="en-US" sz="1800" dirty="0">
                <a:solidFill>
                  <a:srgbClr val="012B74"/>
                </a:solidFill>
                <a:latin typeface="Arial" pitchFamily="34" charset="0"/>
                <a:cs typeface="Arial" pitchFamily="34" charset="0"/>
              </a:rPr>
              <a:t>bowel feeding</a:t>
            </a:r>
          </a:p>
        </p:txBody>
      </p:sp>
      <p:sp>
        <p:nvSpPr>
          <p:cNvPr id="48" name="Rectangle 19"/>
          <p:cNvSpPr>
            <a:spLocks noChangeArrowheads="1"/>
          </p:cNvSpPr>
          <p:nvPr/>
        </p:nvSpPr>
        <p:spPr bwMode="auto">
          <a:xfrm>
            <a:off x="3067433" y="188025"/>
            <a:ext cx="1554480" cy="36576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Start PEP </a:t>
            </a:r>
            <a:r>
              <a:rPr lang="en-US" sz="1800" dirty="0" err="1" smtClean="0">
                <a:solidFill>
                  <a:srgbClr val="012B74"/>
                </a:solidFill>
                <a:latin typeface="Arial" pitchFamily="34" charset="0"/>
                <a:cs typeface="Arial" pitchFamily="34" charset="0"/>
              </a:rPr>
              <a:t>uP</a:t>
            </a:r>
            <a:endParaRPr lang="en-US" sz="1800" dirty="0">
              <a:solidFill>
                <a:srgbClr val="012B74"/>
              </a:solidFill>
              <a:latin typeface="Arial" pitchFamily="34" charset="0"/>
              <a:cs typeface="Arial" pitchFamily="34" charset="0"/>
            </a:endParaRPr>
          </a:p>
        </p:txBody>
      </p:sp>
      <p:sp>
        <p:nvSpPr>
          <p:cNvPr id="52" name="Rectangle 19"/>
          <p:cNvSpPr>
            <a:spLocks noChangeArrowheads="1"/>
          </p:cNvSpPr>
          <p:nvPr/>
        </p:nvSpPr>
        <p:spPr bwMode="auto">
          <a:xfrm>
            <a:off x="1553637" y="2082724"/>
            <a:ext cx="1143000" cy="365760"/>
          </a:xfrm>
          <a:prstGeom prst="rect">
            <a:avLst/>
          </a:prstGeom>
          <a:solidFill>
            <a:srgbClr val="00B05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r>
              <a:rPr lang="en-US" sz="1800" dirty="0">
                <a:solidFill>
                  <a:srgbClr val="012B74"/>
                </a:solidFill>
                <a:latin typeface="Arial" pitchFamily="34" charset="0"/>
                <a:cs typeface="Arial" pitchFamily="34" charset="0"/>
              </a:rPr>
              <a:t>Carry on!</a:t>
            </a:r>
          </a:p>
        </p:txBody>
      </p:sp>
      <p:sp>
        <p:nvSpPr>
          <p:cNvPr id="54" name="Line 2"/>
          <p:cNvSpPr>
            <a:spLocks noChangeShapeType="1"/>
          </p:cNvSpPr>
          <p:nvPr/>
        </p:nvSpPr>
        <p:spPr bwMode="auto">
          <a:xfrm>
            <a:off x="2118339" y="1711075"/>
            <a:ext cx="0" cy="365760"/>
          </a:xfrm>
          <a:prstGeom prst="line">
            <a:avLst/>
          </a:prstGeom>
          <a:noFill/>
          <a:ln w="38100">
            <a:solidFill>
              <a:srgbClr val="1AA4D5"/>
            </a:solidFill>
            <a:round/>
            <a:headEnd/>
            <a:tailEnd type="triangle" w="med" len="med"/>
          </a:ln>
        </p:spPr>
        <p:txBody>
          <a:bodyPr anchor="ctr" anchorCtr="0">
            <a:noAutofit/>
          </a:bodyPr>
          <a:lstStyle/>
          <a:p>
            <a:endParaRPr lang="en-US" sz="1800">
              <a:latin typeface="Arial" pitchFamily="34" charset="0"/>
              <a:cs typeface="Arial" pitchFamily="34" charset="0"/>
            </a:endParaRPr>
          </a:p>
        </p:txBody>
      </p:sp>
      <p:sp>
        <p:nvSpPr>
          <p:cNvPr id="56" name="Line 2"/>
          <p:cNvSpPr>
            <a:spLocks noChangeShapeType="1"/>
          </p:cNvSpPr>
          <p:nvPr/>
        </p:nvSpPr>
        <p:spPr bwMode="auto">
          <a:xfrm>
            <a:off x="5783049" y="1711075"/>
            <a:ext cx="0" cy="365760"/>
          </a:xfrm>
          <a:prstGeom prst="line">
            <a:avLst/>
          </a:prstGeom>
          <a:noFill/>
          <a:ln w="38100">
            <a:solidFill>
              <a:srgbClr val="1AA4D5"/>
            </a:solidFill>
            <a:round/>
            <a:headEnd/>
            <a:tailEnd type="triangle" w="med" len="med"/>
          </a:ln>
        </p:spPr>
        <p:txBody>
          <a:bodyPr anchor="ctr" anchorCtr="0">
            <a:noAutofit/>
          </a:bodyPr>
          <a:lstStyle/>
          <a:p>
            <a:endParaRPr lang="en-US" sz="1800">
              <a:latin typeface="Arial" pitchFamily="34" charset="0"/>
              <a:cs typeface="Arial" pitchFamily="34" charset="0"/>
            </a:endParaRPr>
          </a:p>
        </p:txBody>
      </p:sp>
      <p:sp>
        <p:nvSpPr>
          <p:cNvPr id="57" name="Line 6"/>
          <p:cNvSpPr>
            <a:spLocks noChangeShapeType="1"/>
          </p:cNvSpPr>
          <p:nvPr/>
        </p:nvSpPr>
        <p:spPr bwMode="auto">
          <a:xfrm>
            <a:off x="5783049" y="1195469"/>
            <a:ext cx="0" cy="13716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58" name="Text Box 49"/>
          <p:cNvSpPr txBox="1">
            <a:spLocks noChangeArrowheads="1"/>
          </p:cNvSpPr>
          <p:nvPr/>
        </p:nvSpPr>
        <p:spPr bwMode="auto">
          <a:xfrm>
            <a:off x="5269360" y="2265604"/>
            <a:ext cx="1353176" cy="724224"/>
          </a:xfrm>
          <a:prstGeom prst="rect">
            <a:avLst/>
          </a:prstGeom>
          <a:noFill/>
          <a:ln w="9525">
            <a:noFill/>
            <a:miter lim="800000"/>
            <a:headEnd/>
            <a:tailEnd/>
          </a:ln>
        </p:spPr>
        <p:txBody>
          <a:bodyPr anchor="ctr" anchorCtr="0">
            <a:noAutofit/>
          </a:bodyPr>
          <a:lstStyle/>
          <a:p>
            <a:pPr eaLnBrk="1" hangingPunct="1">
              <a:lnSpc>
                <a:spcPct val="95000"/>
              </a:lnSpc>
              <a:spcBef>
                <a:spcPts val="0"/>
              </a:spcBef>
            </a:pPr>
            <a:r>
              <a:rPr lang="en-GB" sz="1800" b="1" dirty="0">
                <a:solidFill>
                  <a:srgbClr val="000000"/>
                </a:solidFill>
                <a:latin typeface="Arial" pitchFamily="34" charset="0"/>
                <a:cs typeface="Arial" pitchFamily="34" charset="0"/>
              </a:rPr>
              <a:t>High </a:t>
            </a:r>
            <a:r>
              <a:rPr lang="en-GB" sz="1800" b="1" dirty="0" smtClean="0">
                <a:solidFill>
                  <a:srgbClr val="000000"/>
                </a:solidFill>
                <a:latin typeface="Arial" pitchFamily="34" charset="0"/>
                <a:cs typeface="Arial" pitchFamily="34" charset="0"/>
              </a:rPr>
              <a:t>  </a:t>
            </a:r>
            <a:br>
              <a:rPr lang="en-GB" sz="1800" b="1" dirty="0" smtClean="0">
                <a:solidFill>
                  <a:srgbClr val="000000"/>
                </a:solidFill>
                <a:latin typeface="Arial" pitchFamily="34" charset="0"/>
                <a:cs typeface="Arial" pitchFamily="34" charset="0"/>
              </a:rPr>
            </a:br>
            <a:r>
              <a:rPr lang="en-GB" sz="1800" b="1" dirty="0" smtClean="0">
                <a:solidFill>
                  <a:srgbClr val="000000"/>
                </a:solidFill>
                <a:latin typeface="Arial" pitchFamily="34" charset="0"/>
                <a:cs typeface="Arial" pitchFamily="34" charset="0"/>
              </a:rPr>
              <a:t>risk</a:t>
            </a:r>
            <a:r>
              <a:rPr lang="en-GB" sz="1800" b="1" dirty="0">
                <a:solidFill>
                  <a:srgbClr val="000000"/>
                </a:solidFill>
                <a:latin typeface="Arial" pitchFamily="34" charset="0"/>
                <a:cs typeface="Arial" pitchFamily="34" charset="0"/>
              </a:rPr>
              <a:t>?</a:t>
            </a:r>
          </a:p>
        </p:txBody>
      </p:sp>
      <p:sp>
        <p:nvSpPr>
          <p:cNvPr id="60" name="Line 5"/>
          <p:cNvSpPr>
            <a:spLocks noChangeShapeType="1"/>
          </p:cNvSpPr>
          <p:nvPr/>
        </p:nvSpPr>
        <p:spPr bwMode="auto">
          <a:xfrm flipH="1">
            <a:off x="3889618" y="2484376"/>
            <a:ext cx="1645920" cy="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61" name="Line 6"/>
          <p:cNvSpPr>
            <a:spLocks noChangeShapeType="1"/>
          </p:cNvSpPr>
          <p:nvPr/>
        </p:nvSpPr>
        <p:spPr bwMode="auto">
          <a:xfrm>
            <a:off x="3904939" y="2484375"/>
            <a:ext cx="0" cy="13716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62" name="Rectangle 61"/>
          <p:cNvSpPr>
            <a:spLocks noChangeArrowheads="1"/>
          </p:cNvSpPr>
          <p:nvPr/>
        </p:nvSpPr>
        <p:spPr bwMode="auto">
          <a:xfrm>
            <a:off x="3630619" y="2629537"/>
            <a:ext cx="548640" cy="365760"/>
          </a:xfrm>
          <a:prstGeom prst="rect">
            <a:avLst/>
          </a:prstGeom>
          <a:solidFill>
            <a:srgbClr val="FFFF00"/>
          </a:solid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Yes</a:t>
            </a:r>
          </a:p>
        </p:txBody>
      </p:sp>
      <p:sp>
        <p:nvSpPr>
          <p:cNvPr id="63" name="Rectangle 12"/>
          <p:cNvSpPr>
            <a:spLocks noChangeArrowheads="1"/>
          </p:cNvSpPr>
          <p:nvPr/>
        </p:nvSpPr>
        <p:spPr bwMode="auto">
          <a:xfrm>
            <a:off x="7294537" y="2629537"/>
            <a:ext cx="548640" cy="365760"/>
          </a:xfrm>
          <a:prstGeom prst="rect">
            <a:avLst/>
          </a:prstGeom>
          <a:solidFill>
            <a:srgbClr val="FFFF0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No</a:t>
            </a:r>
          </a:p>
        </p:txBody>
      </p:sp>
      <p:sp>
        <p:nvSpPr>
          <p:cNvPr id="64" name="Line 37"/>
          <p:cNvSpPr>
            <a:spLocks noChangeShapeType="1"/>
          </p:cNvSpPr>
          <p:nvPr/>
        </p:nvSpPr>
        <p:spPr bwMode="auto">
          <a:xfrm>
            <a:off x="6482334" y="2484376"/>
            <a:ext cx="1097280" cy="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65" name="Line 2"/>
          <p:cNvSpPr>
            <a:spLocks noChangeShapeType="1"/>
          </p:cNvSpPr>
          <p:nvPr/>
        </p:nvSpPr>
        <p:spPr bwMode="auto">
          <a:xfrm>
            <a:off x="3904939" y="2999981"/>
            <a:ext cx="0" cy="274320"/>
          </a:xfrm>
          <a:prstGeom prst="line">
            <a:avLst/>
          </a:prstGeom>
          <a:noFill/>
          <a:ln w="38100">
            <a:solidFill>
              <a:srgbClr val="1AA4D5"/>
            </a:solidFill>
            <a:round/>
            <a:headEnd/>
            <a:tailEnd type="triangle" w="med" len="med"/>
          </a:ln>
        </p:spPr>
        <p:txBody>
          <a:bodyPr anchor="ctr" anchorCtr="0">
            <a:noAutofit/>
          </a:bodyPr>
          <a:lstStyle/>
          <a:p>
            <a:endParaRPr lang="en-US" sz="1800">
              <a:latin typeface="Arial" pitchFamily="34" charset="0"/>
              <a:cs typeface="Arial" pitchFamily="34" charset="0"/>
            </a:endParaRPr>
          </a:p>
        </p:txBody>
      </p:sp>
      <p:sp>
        <p:nvSpPr>
          <p:cNvPr id="66" name="Line 2"/>
          <p:cNvSpPr>
            <a:spLocks noChangeShapeType="1"/>
          </p:cNvSpPr>
          <p:nvPr/>
        </p:nvSpPr>
        <p:spPr bwMode="auto">
          <a:xfrm>
            <a:off x="7568857" y="2999981"/>
            <a:ext cx="0" cy="274320"/>
          </a:xfrm>
          <a:prstGeom prst="line">
            <a:avLst/>
          </a:prstGeom>
          <a:noFill/>
          <a:ln w="38100">
            <a:solidFill>
              <a:srgbClr val="1AA4D5"/>
            </a:solidFill>
            <a:round/>
            <a:headEnd/>
            <a:tailEnd type="triangle" w="med" len="med"/>
          </a:ln>
        </p:spPr>
        <p:txBody>
          <a:bodyPr anchor="ctr" anchorCtr="0">
            <a:noAutofit/>
          </a:bodyPr>
          <a:lstStyle/>
          <a:p>
            <a:endParaRPr lang="en-US" sz="1800">
              <a:latin typeface="Arial" pitchFamily="34" charset="0"/>
              <a:cs typeface="Arial" pitchFamily="34" charset="0"/>
            </a:endParaRPr>
          </a:p>
        </p:txBody>
      </p:sp>
      <p:sp>
        <p:nvSpPr>
          <p:cNvPr id="67" name="Line 6"/>
          <p:cNvSpPr>
            <a:spLocks noChangeShapeType="1"/>
          </p:cNvSpPr>
          <p:nvPr/>
        </p:nvSpPr>
        <p:spPr bwMode="auto">
          <a:xfrm>
            <a:off x="7568857" y="2484375"/>
            <a:ext cx="0" cy="13716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39" name="Text Box 49"/>
          <p:cNvSpPr txBox="1">
            <a:spLocks noChangeArrowheads="1"/>
          </p:cNvSpPr>
          <p:nvPr/>
        </p:nvSpPr>
        <p:spPr bwMode="auto">
          <a:xfrm>
            <a:off x="3325092" y="4231279"/>
            <a:ext cx="1677375" cy="1062123"/>
          </a:xfrm>
          <a:prstGeom prst="rect">
            <a:avLst/>
          </a:prstGeom>
          <a:noFill/>
          <a:ln w="9525">
            <a:noFill/>
            <a:miter lim="800000"/>
            <a:headEnd/>
            <a:tailEnd/>
          </a:ln>
        </p:spPr>
        <p:txBody>
          <a:bodyPr anchor="ctr" anchorCtr="0">
            <a:noAutofit/>
          </a:bodyPr>
          <a:lstStyle/>
          <a:p>
            <a:pPr eaLnBrk="1" hangingPunct="1">
              <a:lnSpc>
                <a:spcPct val="95000"/>
              </a:lnSpc>
              <a:spcBef>
                <a:spcPts val="0"/>
              </a:spcBef>
            </a:pPr>
            <a:r>
              <a:rPr lang="en-GB" sz="1800" b="1" dirty="0">
                <a:solidFill>
                  <a:srgbClr val="000000"/>
                </a:solidFill>
                <a:latin typeface="Arial" pitchFamily="34" charset="0"/>
                <a:cs typeface="Arial" pitchFamily="34" charset="0"/>
              </a:rPr>
              <a:t>Not </a:t>
            </a:r>
            <a:r>
              <a:rPr lang="en-GB" sz="1800" b="1" dirty="0" smtClean="0">
                <a:solidFill>
                  <a:srgbClr val="000000"/>
                </a:solidFill>
                <a:latin typeface="Arial" pitchFamily="34" charset="0"/>
                <a:cs typeface="Arial" pitchFamily="34" charset="0"/>
              </a:rPr>
              <a:t/>
            </a:r>
            <a:br>
              <a:rPr lang="en-GB" sz="1800" b="1" dirty="0" smtClean="0">
                <a:solidFill>
                  <a:srgbClr val="000000"/>
                </a:solidFill>
                <a:latin typeface="Arial" pitchFamily="34" charset="0"/>
                <a:cs typeface="Arial" pitchFamily="34" charset="0"/>
              </a:rPr>
            </a:br>
            <a:r>
              <a:rPr lang="en-GB" sz="1800" b="1" dirty="0" smtClean="0">
                <a:solidFill>
                  <a:srgbClr val="000000"/>
                </a:solidFill>
                <a:latin typeface="Arial" pitchFamily="34" charset="0"/>
                <a:cs typeface="Arial" pitchFamily="34" charset="0"/>
              </a:rPr>
              <a:t>tolerating   </a:t>
            </a:r>
            <a:br>
              <a:rPr lang="en-GB" sz="1800" b="1" dirty="0" smtClean="0">
                <a:solidFill>
                  <a:srgbClr val="000000"/>
                </a:solidFill>
                <a:latin typeface="Arial" pitchFamily="34" charset="0"/>
                <a:cs typeface="Arial" pitchFamily="34" charset="0"/>
              </a:rPr>
            </a:br>
            <a:r>
              <a:rPr lang="en-GB" sz="1800" b="1" dirty="0" smtClean="0">
                <a:solidFill>
                  <a:srgbClr val="000000"/>
                </a:solidFill>
                <a:latin typeface="Arial" pitchFamily="34" charset="0"/>
                <a:cs typeface="Arial" pitchFamily="34" charset="0"/>
              </a:rPr>
              <a:t>EN </a:t>
            </a:r>
            <a:r>
              <a:rPr lang="en-GB" sz="1800" b="1" dirty="0">
                <a:solidFill>
                  <a:srgbClr val="000000"/>
                </a:solidFill>
                <a:latin typeface="Arial" pitchFamily="34" charset="0"/>
                <a:cs typeface="Arial" pitchFamily="34" charset="0"/>
              </a:rPr>
              <a:t>at </a:t>
            </a:r>
            <a:r>
              <a:rPr lang="en-GB" sz="1800" b="1" dirty="0" smtClean="0">
                <a:solidFill>
                  <a:srgbClr val="000000"/>
                </a:solidFill>
                <a:latin typeface="Arial" pitchFamily="34" charset="0"/>
                <a:cs typeface="Arial" pitchFamily="34" charset="0"/>
              </a:rPr>
              <a:t/>
            </a:r>
            <a:br>
              <a:rPr lang="en-GB" sz="1800" b="1" dirty="0" smtClean="0">
                <a:solidFill>
                  <a:srgbClr val="000000"/>
                </a:solidFill>
                <a:latin typeface="Arial" pitchFamily="34" charset="0"/>
                <a:cs typeface="Arial" pitchFamily="34" charset="0"/>
              </a:rPr>
            </a:br>
            <a:r>
              <a:rPr lang="en-GB" sz="1800" b="1" dirty="0" smtClean="0">
                <a:solidFill>
                  <a:srgbClr val="000000"/>
                </a:solidFill>
                <a:latin typeface="Arial" pitchFamily="34" charset="0"/>
                <a:cs typeface="Arial" pitchFamily="34" charset="0"/>
              </a:rPr>
              <a:t>96 </a:t>
            </a:r>
            <a:r>
              <a:rPr lang="en-GB" sz="1800" b="1" dirty="0" err="1">
                <a:solidFill>
                  <a:srgbClr val="000000"/>
                </a:solidFill>
                <a:latin typeface="Arial" pitchFamily="34" charset="0"/>
                <a:cs typeface="Arial" pitchFamily="34" charset="0"/>
              </a:rPr>
              <a:t>hrs</a:t>
            </a:r>
            <a:r>
              <a:rPr lang="en-GB" sz="1800" b="1" dirty="0">
                <a:solidFill>
                  <a:srgbClr val="000000"/>
                </a:solidFill>
                <a:latin typeface="Arial" pitchFamily="34" charset="0"/>
                <a:cs typeface="Arial" pitchFamily="34" charset="0"/>
              </a:rPr>
              <a:t>?</a:t>
            </a:r>
          </a:p>
        </p:txBody>
      </p:sp>
      <p:sp>
        <p:nvSpPr>
          <p:cNvPr id="82" name="Rectangle 12"/>
          <p:cNvSpPr>
            <a:spLocks noChangeArrowheads="1"/>
          </p:cNvSpPr>
          <p:nvPr/>
        </p:nvSpPr>
        <p:spPr bwMode="auto">
          <a:xfrm>
            <a:off x="6381712" y="4717939"/>
            <a:ext cx="548640" cy="365760"/>
          </a:xfrm>
          <a:prstGeom prst="rect">
            <a:avLst/>
          </a:prstGeom>
          <a:solidFill>
            <a:srgbClr val="FFFF00"/>
          </a:solidFill>
          <a:ln w="9525" algn="ctr">
            <a:noFill/>
            <a:miter lim="800000"/>
            <a:headEnd/>
            <a:tailEnd/>
          </a:ln>
          <a:effectLst/>
          <a:scene3d>
            <a:camera prst="orthographicFront">
              <a:rot lat="0" lon="0" rev="0"/>
            </a:camera>
            <a:lightRig rig="chilly" dir="t">
              <a:rot lat="0" lon="0" rev="18480000"/>
            </a:lightRig>
          </a:scene3d>
          <a:sp3d prstMaterial="clear">
            <a:bevelT h="63500"/>
          </a:sp3d>
        </p:spPr>
        <p:txBody>
          <a:bodyPr wrap="none" anchor="ctr" anchorCtr="0">
            <a:noAutofit/>
          </a:bodyPr>
          <a:lstStyle/>
          <a:p>
            <a:pPr eaLnBrk="1" hangingPunct="1">
              <a:spcBef>
                <a:spcPct val="50000"/>
              </a:spcBef>
            </a:pPr>
            <a:r>
              <a:rPr lang="en-GB" sz="1800" dirty="0">
                <a:solidFill>
                  <a:srgbClr val="000000"/>
                </a:solidFill>
                <a:latin typeface="Arial" pitchFamily="34" charset="0"/>
                <a:cs typeface="Arial" pitchFamily="34" charset="0"/>
              </a:rPr>
              <a:t>No</a:t>
            </a:r>
          </a:p>
        </p:txBody>
      </p:sp>
      <p:sp>
        <p:nvSpPr>
          <p:cNvPr id="83" name="Line 37"/>
          <p:cNvSpPr>
            <a:spLocks noChangeShapeType="1"/>
          </p:cNvSpPr>
          <p:nvPr/>
        </p:nvSpPr>
        <p:spPr bwMode="auto">
          <a:xfrm>
            <a:off x="5004707" y="4582860"/>
            <a:ext cx="1645920" cy="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86" name="Line 6"/>
          <p:cNvSpPr>
            <a:spLocks noChangeShapeType="1"/>
          </p:cNvSpPr>
          <p:nvPr/>
        </p:nvSpPr>
        <p:spPr bwMode="auto">
          <a:xfrm>
            <a:off x="6643522" y="4582860"/>
            <a:ext cx="0" cy="137160"/>
          </a:xfrm>
          <a:prstGeom prst="line">
            <a:avLst/>
          </a:prstGeom>
          <a:noFill/>
          <a:ln w="38100">
            <a:solidFill>
              <a:srgbClr val="1AA4D5"/>
            </a:solidFill>
            <a:round/>
            <a:headEnd/>
            <a:tailEnd/>
          </a:ln>
        </p:spPr>
        <p:txBody>
          <a:bodyPr anchor="ctr" anchorCtr="0">
            <a:noAutofit/>
          </a:bodyPr>
          <a:lstStyle/>
          <a:p>
            <a:endParaRPr lang="en-US" sz="1800">
              <a:latin typeface="Arial" pitchFamily="34" charset="0"/>
              <a:cs typeface="Arial" pitchFamily="34" charset="0"/>
            </a:endParaRPr>
          </a:p>
        </p:txBody>
      </p:sp>
      <p:sp>
        <p:nvSpPr>
          <p:cNvPr id="6" name="Rectangle 5"/>
          <p:cNvSpPr/>
          <p:nvPr/>
        </p:nvSpPr>
        <p:spPr bwMode="auto">
          <a:xfrm rot="1800000">
            <a:off x="3178008" y="796695"/>
            <a:ext cx="1280160" cy="128016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CA" sz="2400" b="0" i="0" u="none" strike="noStrike" cap="none" normalizeH="0" baseline="0" smtClean="0">
              <a:ln>
                <a:noFill/>
              </a:ln>
              <a:solidFill>
                <a:schemeClr val="tx2"/>
              </a:solidFill>
              <a:effectLst/>
              <a:latin typeface="Arial" charset="0"/>
            </a:endParaRPr>
          </a:p>
        </p:txBody>
      </p:sp>
      <p:sp>
        <p:nvSpPr>
          <p:cNvPr id="12" name="Text Box 49"/>
          <p:cNvSpPr txBox="1">
            <a:spLocks noChangeArrowheads="1"/>
          </p:cNvSpPr>
          <p:nvPr/>
        </p:nvSpPr>
        <p:spPr bwMode="auto">
          <a:xfrm>
            <a:off x="3168085" y="784662"/>
            <a:ext cx="1353176" cy="1274548"/>
          </a:xfrm>
          <a:prstGeom prst="rect">
            <a:avLst/>
          </a:prstGeom>
          <a:noFill/>
          <a:ln w="9525">
            <a:noFill/>
            <a:miter lim="800000"/>
            <a:headEnd/>
            <a:tailEnd/>
          </a:ln>
        </p:spPr>
        <p:txBody>
          <a:bodyPr anchor="ctr" anchorCtr="0">
            <a:noAutofit/>
          </a:bodyPr>
          <a:lstStyle/>
          <a:p>
            <a:pPr eaLnBrk="1" hangingPunct="1">
              <a:lnSpc>
                <a:spcPct val="95000"/>
              </a:lnSpc>
              <a:spcBef>
                <a:spcPts val="0"/>
              </a:spcBef>
            </a:pPr>
            <a:r>
              <a:rPr lang="en-GB" sz="1800" b="1" dirty="0" smtClean="0">
                <a:solidFill>
                  <a:srgbClr val="000000"/>
                </a:solidFill>
                <a:latin typeface="Arial" pitchFamily="34" charset="0"/>
                <a:cs typeface="Arial" pitchFamily="34" charset="0"/>
              </a:rPr>
              <a:t>Day 3</a:t>
            </a:r>
          </a:p>
          <a:p>
            <a:pPr eaLnBrk="1" hangingPunct="1">
              <a:lnSpc>
                <a:spcPct val="95000"/>
              </a:lnSpc>
              <a:spcBef>
                <a:spcPts val="0"/>
              </a:spcBef>
            </a:pPr>
            <a:r>
              <a:rPr lang="en-GB" sz="1800" dirty="0" smtClean="0">
                <a:solidFill>
                  <a:srgbClr val="000000"/>
                </a:solidFill>
                <a:latin typeface="Arial" pitchFamily="34" charset="0"/>
                <a:cs typeface="Arial" pitchFamily="34" charset="0"/>
              </a:rPr>
              <a:t>&gt; 80% </a:t>
            </a:r>
            <a:br>
              <a:rPr lang="en-GB" sz="1800" dirty="0" smtClean="0">
                <a:solidFill>
                  <a:srgbClr val="000000"/>
                </a:solidFill>
                <a:latin typeface="Arial" pitchFamily="34" charset="0"/>
                <a:cs typeface="Arial" pitchFamily="34" charset="0"/>
              </a:rPr>
            </a:br>
            <a:r>
              <a:rPr lang="en-GB" sz="1800" dirty="0" smtClean="0">
                <a:solidFill>
                  <a:srgbClr val="000000"/>
                </a:solidFill>
                <a:latin typeface="Arial" pitchFamily="34" charset="0"/>
                <a:cs typeface="Arial" pitchFamily="34" charset="0"/>
              </a:rPr>
              <a:t>of goal </a:t>
            </a:r>
            <a:r>
              <a:rPr lang="en-GB" sz="1800" dirty="0">
                <a:solidFill>
                  <a:srgbClr val="000000"/>
                </a:solidFill>
                <a:latin typeface="Arial" pitchFamily="34" charset="0"/>
                <a:cs typeface="Arial" pitchFamily="34" charset="0"/>
              </a:rPr>
              <a:t>c</a:t>
            </a:r>
            <a:r>
              <a:rPr lang="en-GB" sz="1800" dirty="0" smtClean="0">
                <a:solidFill>
                  <a:srgbClr val="000000"/>
                </a:solidFill>
                <a:latin typeface="Arial" pitchFamily="34" charset="0"/>
                <a:cs typeface="Arial" pitchFamily="34" charset="0"/>
              </a:rPr>
              <a:t>alories</a:t>
            </a:r>
            <a:endParaRPr lang="en-GB" sz="1800" dirty="0">
              <a:solidFill>
                <a:srgbClr val="000000"/>
              </a:solidFill>
              <a:latin typeface="Arial" pitchFamily="34" charset="0"/>
              <a:cs typeface="Arial" pitchFamily="34" charset="0"/>
            </a:endParaRPr>
          </a:p>
        </p:txBody>
      </p:sp>
    </p:spTree>
    <p:custDataLst>
      <p:tags r:id="rId1"/>
    </p:custDataLst>
    <p:extLst>
      <p:ext uri="{BB962C8B-B14F-4D97-AF65-F5344CB8AC3E}">
        <p14:creationId xmlns="" xmlns:p14="http://schemas.microsoft.com/office/powerpoint/2010/main" val="22713603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714999"/>
          </a:xfrm>
        </p:spPr>
        <p:txBody>
          <a:bodyPr/>
          <a:lstStyle/>
          <a:p>
            <a:r>
              <a:rPr lang="en-US" dirty="0" smtClean="0"/>
              <a:t>Thank you for your attention.</a:t>
            </a:r>
            <a:br>
              <a:rPr lang="en-US" dirty="0" smtClean="0"/>
            </a:br>
            <a:r>
              <a:rPr lang="en-US" dirty="0" smtClean="0"/>
              <a:t>Questions?</a:t>
            </a:r>
            <a:endParaRPr lang="en-US" dirty="0"/>
          </a:p>
        </p:txBody>
      </p:sp>
    </p:spTree>
    <p:custDataLst>
      <p:tags r:id="rId1"/>
    </p:custDataLst>
    <p:extLst>
      <p:ext uri="{BB962C8B-B14F-4D97-AF65-F5344CB8AC3E}">
        <p14:creationId xmlns="" xmlns:p14="http://schemas.microsoft.com/office/powerpoint/2010/main" val="16020833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2629"/>
            <a:ext cx="9143999" cy="593752"/>
          </a:xfrm>
          <a:prstGeom prst="rect">
            <a:avLst/>
          </a:prstGeom>
          <a:noFill/>
        </p:spPr>
        <p:txBody>
          <a:bodyPr wrap="square" rtlCol="0">
            <a:spAutoFit/>
          </a:bodyPr>
          <a:lstStyle/>
          <a:p>
            <a:pPr defTabSz="457200">
              <a:lnSpc>
                <a:spcPct val="85000"/>
              </a:lnSpc>
              <a:defRPr/>
            </a:pPr>
            <a:r>
              <a:rPr lang="en-US" sz="3800" b="1" dirty="0">
                <a:solidFill>
                  <a:srgbClr val="012B74"/>
                </a:solidFill>
                <a:ea typeface="SimSun" pitchFamily="2" charset="-122"/>
                <a:cs typeface="Times New Roman" pitchFamily="18" charset="0"/>
              </a:rPr>
              <a:t>In </a:t>
            </a:r>
            <a:r>
              <a:rPr lang="en-US" sz="3800" b="1" dirty="0" smtClean="0">
                <a:solidFill>
                  <a:srgbClr val="012B74"/>
                </a:solidFill>
                <a:ea typeface="SimSun" pitchFamily="2" charset="-122"/>
                <a:cs typeface="Times New Roman" pitchFamily="18" charset="0"/>
              </a:rPr>
              <a:t>Summary, </a:t>
            </a:r>
            <a:r>
              <a:rPr lang="en-US" sz="3800" b="1" dirty="0">
                <a:solidFill>
                  <a:srgbClr val="012B74"/>
                </a:solidFill>
                <a:ea typeface="SimSun" pitchFamily="2" charset="-122"/>
                <a:cs typeface="Times New Roman" pitchFamily="18" charset="0"/>
              </a:rPr>
              <a:t>I H</a:t>
            </a:r>
            <a:r>
              <a:rPr lang="en-US" sz="3800" b="1" dirty="0" smtClean="0">
                <a:solidFill>
                  <a:srgbClr val="012B74"/>
                </a:solidFill>
                <a:ea typeface="SimSun" pitchFamily="2" charset="-122"/>
                <a:cs typeface="Times New Roman" pitchFamily="18" charset="0"/>
              </a:rPr>
              <a:t>ave…</a:t>
            </a:r>
            <a:endParaRPr lang="en-US" sz="3800" b="1" dirty="0">
              <a:solidFill>
                <a:srgbClr val="012B74"/>
              </a:solidFill>
              <a:ea typeface="SimSun" pitchFamily="2" charset="-122"/>
              <a:cs typeface="Times New Roman" pitchFamily="18" charset="0"/>
            </a:endParaRPr>
          </a:p>
        </p:txBody>
      </p:sp>
      <p:sp>
        <p:nvSpPr>
          <p:cNvPr id="3" name="TextBox 2"/>
          <p:cNvSpPr txBox="1"/>
          <p:nvPr/>
        </p:nvSpPr>
        <p:spPr>
          <a:xfrm>
            <a:off x="0" y="609600"/>
            <a:ext cx="9143999" cy="5105400"/>
          </a:xfrm>
          <a:prstGeom prst="rect">
            <a:avLst/>
          </a:prstGeom>
          <a:noFill/>
        </p:spPr>
        <p:txBody>
          <a:bodyPr wrap="square" rtlCol="0" anchor="ctr" anchorCtr="1">
            <a:noAutofit/>
          </a:bodyPr>
          <a:lstStyle/>
          <a:p>
            <a:pPr marL="287338" indent="-287338" algn="l" defTabSz="457200" eaLnBrk="1" hangingPunct="1">
              <a:spcBef>
                <a:spcPts val="3000"/>
              </a:spcBef>
              <a:spcAft>
                <a:spcPts val="0"/>
              </a:spcAft>
              <a:buClr>
                <a:srgbClr val="012B74"/>
              </a:buClr>
              <a:buFont typeface="Wingdings 2" pitchFamily="18" charset="2"/>
              <a:buChar char=""/>
              <a:defRPr/>
            </a:pPr>
            <a:r>
              <a:rPr lang="en-CA" sz="2800" dirty="0" smtClean="0">
                <a:solidFill>
                  <a:srgbClr val="000000"/>
                </a:solidFill>
                <a:latin typeface="Arial" pitchFamily="34" charset="0"/>
                <a:cs typeface="Arial" pitchFamily="34" charset="0"/>
              </a:rPr>
              <a:t>Described </a:t>
            </a:r>
            <a:r>
              <a:rPr lang="en-CA" sz="2800" dirty="0">
                <a:solidFill>
                  <a:srgbClr val="000000"/>
                </a:solidFill>
                <a:latin typeface="Arial" pitchFamily="34" charset="0"/>
                <a:cs typeface="Arial" pitchFamily="34" charset="0"/>
              </a:rPr>
              <a:t>optimal amounts of </a:t>
            </a:r>
            <a:r>
              <a:rPr lang="en-CA" sz="2800" dirty="0" smtClean="0">
                <a:solidFill>
                  <a:srgbClr val="000000"/>
                </a:solidFill>
                <a:latin typeface="Arial" pitchFamily="34" charset="0"/>
                <a:cs typeface="Arial" pitchFamily="34" charset="0"/>
              </a:rPr>
              <a:t>protein/calories </a:t>
            </a:r>
            <a:br>
              <a:rPr lang="en-CA" sz="2800" dirty="0" smtClean="0">
                <a:solidFill>
                  <a:srgbClr val="000000"/>
                </a:solidFill>
                <a:latin typeface="Arial" pitchFamily="34" charset="0"/>
                <a:cs typeface="Arial" pitchFamily="34" charset="0"/>
              </a:rPr>
            </a:br>
            <a:r>
              <a:rPr lang="en-CA" sz="2800" dirty="0" smtClean="0">
                <a:solidFill>
                  <a:srgbClr val="000000"/>
                </a:solidFill>
                <a:latin typeface="Arial" pitchFamily="34" charset="0"/>
                <a:cs typeface="Arial" pitchFamily="34" charset="0"/>
              </a:rPr>
              <a:t>required </a:t>
            </a:r>
            <a:r>
              <a:rPr lang="en-CA" sz="2800" dirty="0">
                <a:solidFill>
                  <a:srgbClr val="000000"/>
                </a:solidFill>
                <a:latin typeface="Arial" pitchFamily="34" charset="0"/>
                <a:cs typeface="Arial" pitchFamily="34" charset="0"/>
              </a:rPr>
              <a:t>for ICU patients</a:t>
            </a:r>
          </a:p>
          <a:p>
            <a:pPr marL="287338" indent="-287338" algn="l" defTabSz="457200" eaLnBrk="1" hangingPunct="1">
              <a:spcBef>
                <a:spcPts val="3000"/>
              </a:spcBef>
              <a:spcAft>
                <a:spcPts val="0"/>
              </a:spcAft>
              <a:buClr>
                <a:srgbClr val="012B74"/>
              </a:buClr>
              <a:buFont typeface="Wingdings 2" pitchFamily="18" charset="2"/>
              <a:buChar char=""/>
              <a:defRPr/>
            </a:pPr>
            <a:r>
              <a:rPr lang="en-CA" sz="2800" dirty="0" smtClean="0">
                <a:solidFill>
                  <a:srgbClr val="000000"/>
                </a:solidFill>
                <a:latin typeface="Arial" pitchFamily="34" charset="0"/>
                <a:cs typeface="Arial" pitchFamily="34" charset="0"/>
              </a:rPr>
              <a:t>Described </a:t>
            </a:r>
            <a:r>
              <a:rPr lang="en-CA" sz="2800" dirty="0">
                <a:solidFill>
                  <a:srgbClr val="000000"/>
                </a:solidFill>
                <a:latin typeface="Arial" pitchFamily="34" charset="0"/>
                <a:cs typeface="Arial" pitchFamily="34" charset="0"/>
              </a:rPr>
              <a:t>the rationale for the </a:t>
            </a:r>
            <a:r>
              <a:rPr lang="en-CA" sz="2800" dirty="0" smtClean="0">
                <a:solidFill>
                  <a:srgbClr val="000000"/>
                </a:solidFill>
                <a:latin typeface="Arial" pitchFamily="34" charset="0"/>
                <a:cs typeface="Arial" pitchFamily="34" charset="0"/>
              </a:rPr>
              <a:t>novel components </a:t>
            </a:r>
            <a:br>
              <a:rPr lang="en-CA" sz="2800" dirty="0" smtClean="0">
                <a:solidFill>
                  <a:srgbClr val="000000"/>
                </a:solidFill>
                <a:latin typeface="Arial" pitchFamily="34" charset="0"/>
                <a:cs typeface="Arial" pitchFamily="34" charset="0"/>
              </a:rPr>
            </a:br>
            <a:r>
              <a:rPr lang="en-CA" sz="2800" dirty="0" smtClean="0">
                <a:solidFill>
                  <a:srgbClr val="000000"/>
                </a:solidFill>
                <a:latin typeface="Arial" pitchFamily="34" charset="0"/>
                <a:cs typeface="Arial" pitchFamily="34" charset="0"/>
              </a:rPr>
              <a:t>of </a:t>
            </a:r>
            <a:r>
              <a:rPr lang="en-CA" sz="2800" dirty="0">
                <a:solidFill>
                  <a:srgbClr val="000000"/>
                </a:solidFill>
                <a:latin typeface="Arial" pitchFamily="34" charset="0"/>
                <a:cs typeface="Arial" pitchFamily="34" charset="0"/>
              </a:rPr>
              <a:t>the PEP </a:t>
            </a:r>
            <a:r>
              <a:rPr lang="en-CA" sz="2800" dirty="0" err="1">
                <a:solidFill>
                  <a:srgbClr val="000000"/>
                </a:solidFill>
                <a:latin typeface="Arial" pitchFamily="34" charset="0"/>
                <a:cs typeface="Arial" pitchFamily="34" charset="0"/>
              </a:rPr>
              <a:t>uP</a:t>
            </a:r>
            <a:r>
              <a:rPr lang="en-CA" sz="2800" dirty="0">
                <a:solidFill>
                  <a:srgbClr val="000000"/>
                </a:solidFill>
                <a:latin typeface="Arial" pitchFamily="34" charset="0"/>
                <a:cs typeface="Arial" pitchFamily="34" charset="0"/>
              </a:rPr>
              <a:t> protocol</a:t>
            </a:r>
          </a:p>
          <a:p>
            <a:pPr marL="287338" indent="-287338" algn="l" defTabSz="457200" eaLnBrk="1" hangingPunct="1">
              <a:spcBef>
                <a:spcPts val="3000"/>
              </a:spcBef>
              <a:spcAft>
                <a:spcPts val="0"/>
              </a:spcAft>
              <a:buClr>
                <a:srgbClr val="012B74"/>
              </a:buClr>
              <a:buFont typeface="Wingdings 2" pitchFamily="18" charset="2"/>
              <a:buChar char=""/>
              <a:defRPr/>
            </a:pPr>
            <a:r>
              <a:rPr lang="en-CA" sz="2800" dirty="0" smtClean="0">
                <a:solidFill>
                  <a:srgbClr val="000000"/>
                </a:solidFill>
                <a:latin typeface="Arial" pitchFamily="34" charset="0"/>
                <a:cs typeface="Arial" pitchFamily="34" charset="0"/>
              </a:rPr>
              <a:t>Described </a:t>
            </a:r>
            <a:r>
              <a:rPr lang="en-CA" sz="2800" dirty="0">
                <a:solidFill>
                  <a:srgbClr val="000000"/>
                </a:solidFill>
                <a:latin typeface="Arial" pitchFamily="34" charset="0"/>
                <a:cs typeface="Arial" pitchFamily="34" charset="0"/>
              </a:rPr>
              <a:t>strategies to effectively implement </a:t>
            </a:r>
            <a:r>
              <a:rPr lang="en-CA" sz="2800" dirty="0" smtClean="0">
                <a:solidFill>
                  <a:srgbClr val="000000"/>
                </a:solidFill>
                <a:latin typeface="Arial" pitchFamily="34" charset="0"/>
                <a:cs typeface="Arial" pitchFamily="34" charset="0"/>
              </a:rPr>
              <a:t/>
            </a:r>
            <a:br>
              <a:rPr lang="en-CA" sz="2800" dirty="0" smtClean="0">
                <a:solidFill>
                  <a:srgbClr val="000000"/>
                </a:solidFill>
                <a:latin typeface="Arial" pitchFamily="34" charset="0"/>
                <a:cs typeface="Arial" pitchFamily="34" charset="0"/>
              </a:rPr>
            </a:br>
            <a:r>
              <a:rPr lang="en-CA" sz="2800" dirty="0" smtClean="0">
                <a:solidFill>
                  <a:srgbClr val="000000"/>
                </a:solidFill>
                <a:latin typeface="Arial" pitchFamily="34" charset="0"/>
                <a:cs typeface="Arial" pitchFamily="34" charset="0"/>
              </a:rPr>
              <a:t>this protocol </a:t>
            </a:r>
            <a:r>
              <a:rPr lang="en-CA" sz="2800" dirty="0">
                <a:solidFill>
                  <a:srgbClr val="000000"/>
                </a:solidFill>
                <a:latin typeface="Arial" pitchFamily="34" charset="0"/>
                <a:cs typeface="Arial" pitchFamily="34" charset="0"/>
              </a:rPr>
              <a:t>in your </a:t>
            </a:r>
            <a:r>
              <a:rPr lang="en-CA" sz="2800" dirty="0" smtClean="0">
                <a:solidFill>
                  <a:srgbClr val="000000"/>
                </a:solidFill>
                <a:latin typeface="Arial" pitchFamily="34" charset="0"/>
                <a:cs typeface="Arial" pitchFamily="34" charset="0"/>
              </a:rPr>
              <a:t>ICU</a:t>
            </a:r>
            <a:endParaRPr lang="en-CA" sz="2800" dirty="0">
              <a:solidFill>
                <a:srgbClr val="000000"/>
              </a:solidFill>
              <a:latin typeface="Arial" pitchFamily="34" charset="0"/>
              <a:cs typeface="Arial" pitchFamily="34" charset="0"/>
            </a:endParaRPr>
          </a:p>
        </p:txBody>
      </p:sp>
    </p:spTree>
    <p:custDataLst>
      <p:tags r:id="rId1"/>
    </p:custDataLst>
    <p:extLst>
      <p:ext uri="{BB962C8B-B14F-4D97-AF65-F5344CB8AC3E}">
        <p14:creationId xmlns="" xmlns:p14="http://schemas.microsoft.com/office/powerpoint/2010/main" val="1402710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0" y="77095"/>
          <a:ext cx="9663784" cy="68747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7" dur="500"/>
                                        <p:tgtEl>
                                          <p:spTgt spid="7">
                                            <p:graphicEl>
                                              <a:chart seriesIdx="1"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2" dur="500"/>
                                        <p:tgtEl>
                                          <p:spTgt spid="7">
                                            <p:graphicEl>
                                              <a:chart seriesIdx="2"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17" dur="500"/>
                                        <p:tgtEl>
                                          <p:spTgt spid="7">
                                            <p:graphicEl>
                                              <a:chart seriesIdx="3"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wipe(left)">
                                      <p:cBhvr>
                                        <p:cTn id="22" dur="500"/>
                                        <p:tgtEl>
                                          <p:spTgt spid="7">
                                            <p:graphicEl>
                                              <a:chart seriesIdx="4"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graphicEl>
                                              <a:chart seriesIdx="5" categoryIdx="-4" bldStep="series"/>
                                            </p:graphicEl>
                                          </p:spTgt>
                                        </p:tgtEl>
                                        <p:attrNameLst>
                                          <p:attrName>style.visibility</p:attrName>
                                        </p:attrNameLst>
                                      </p:cBhvr>
                                      <p:to>
                                        <p:strVal val="visible"/>
                                      </p:to>
                                    </p:set>
                                    <p:animEffect transition="in" filter="wipe(left)">
                                      <p:cBhvr>
                                        <p:cTn id="27" dur="500"/>
                                        <p:tgtEl>
                                          <p:spTgt spid="7">
                                            <p:graphicEl>
                                              <a:chart seriesIdx="5"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graphicEl>
                                              <a:chart seriesIdx="6" categoryIdx="-4" bldStep="series"/>
                                            </p:graphicEl>
                                          </p:spTgt>
                                        </p:tgtEl>
                                        <p:attrNameLst>
                                          <p:attrName>style.visibility</p:attrName>
                                        </p:attrNameLst>
                                      </p:cBhvr>
                                      <p:to>
                                        <p:strVal val="visible"/>
                                      </p:to>
                                    </p:set>
                                    <p:animEffect transition="in" filter="wipe(left)">
                                      <p:cBhvr>
                                        <p:cTn id="32" dur="500"/>
                                        <p:tgtEl>
                                          <p:spTgt spid="7">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en-CA" smtClean="0"/>
          </a:p>
        </p:txBody>
      </p:sp>
      <p:sp>
        <p:nvSpPr>
          <p:cNvPr id="77827" name="Content Placeholder 2"/>
          <p:cNvSpPr>
            <a:spLocks noGrp="1"/>
          </p:cNvSpPr>
          <p:nvPr>
            <p:ph idx="1"/>
          </p:nvPr>
        </p:nvSpPr>
        <p:spPr/>
        <p:txBody>
          <a:bodyPr/>
          <a:lstStyle/>
          <a:p>
            <a:endParaRPr lang="en-CA" smtClean="0"/>
          </a:p>
        </p:txBody>
      </p:sp>
      <p:pic>
        <p:nvPicPr>
          <p:cNvPr id="77828" name="Picture 2"/>
          <p:cNvPicPr>
            <a:picLocks noChangeAspect="1" noChangeArrowheads="1"/>
          </p:cNvPicPr>
          <p:nvPr/>
        </p:nvPicPr>
        <p:blipFill>
          <a:blip r:embed="rId2" cstate="print"/>
          <a:srcRect/>
          <a:stretch>
            <a:fillRect/>
          </a:stretch>
        </p:blipFill>
        <p:spPr bwMode="auto">
          <a:xfrm>
            <a:off x="533400" y="228600"/>
            <a:ext cx="8077200" cy="2524125"/>
          </a:xfrm>
          <a:prstGeom prst="rect">
            <a:avLst/>
          </a:prstGeom>
          <a:noFill/>
          <a:ln w="9525">
            <a:noFill/>
            <a:miter lim="800000"/>
            <a:headEnd/>
            <a:tailEnd/>
          </a:ln>
        </p:spPr>
      </p:pic>
      <p:pic>
        <p:nvPicPr>
          <p:cNvPr id="77829" name="Picture 3"/>
          <p:cNvPicPr>
            <a:picLocks noChangeAspect="1" noChangeArrowheads="1"/>
          </p:cNvPicPr>
          <p:nvPr/>
        </p:nvPicPr>
        <p:blipFill>
          <a:blip r:embed="rId3" cstate="print"/>
          <a:srcRect/>
          <a:stretch>
            <a:fillRect/>
          </a:stretch>
        </p:blipFill>
        <p:spPr bwMode="auto">
          <a:xfrm>
            <a:off x="533400" y="1981200"/>
            <a:ext cx="8067675" cy="471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1b8316fa65942bf89a9a9b9b4c99f9ba03cc9a"/>
  <p:tag name="ISPRING_RESOURCE_FOLDER" val="Q:\Making Nestle Nutrition HEALTHCARE ILS6.1 CDP294\ppt\revised\DrHeyland_cdp294-05_ret(fm)_rev(WT)_rev(JG)_CV(JG)\"/>
  <p:tag name="ISPRING_UUID" val="{FFF67C38-B826-4A34-B540-ACDA7B0BEE5E}"/>
  <p:tag name="ISPRING_SCORM_RATE_QUIZZES" val="0"/>
  <p:tag name="ISPRING_SCORM_PASSING_SCORE" val="100.0000000000"/>
  <p:tag name="GENSWF_OUTPUT_FILE_NAME" val="A Randomized Trial of  Empiric Antibiotics and  In"/>
</p:tagLst>
</file>

<file path=ppt/tags/tag1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1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4.xml><?xml version="1.0" encoding="utf-8"?>
<p:tagLst xmlns:a="http://schemas.openxmlformats.org/drawingml/2006/main" xmlns:r="http://schemas.openxmlformats.org/officeDocument/2006/relationships" xmlns:p="http://schemas.openxmlformats.org/presentationml/2006/main">
  <p:tag name="TIMING" val="|16.3|5.1|37.4|9.2|15.3|13.6|11.9"/>
  <p:tag name="ISPRING_CUSTOM_TIMING_USED" val="1"/>
  <p:tag name="GENSWF_ADVANCE_TIME" val="117.67"/>
  <p:tag name="ISPRING_SLIDE_INDENT_LEVEL" val="0"/>
  <p:tag name="ISPRING_AUDIO_BITRATE" val="0"/>
</p:tagLst>
</file>

<file path=ppt/tags/tag2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6.xml><?xml version="1.0" encoding="utf-8"?>
<p:tagLst xmlns:a="http://schemas.openxmlformats.org/drawingml/2006/main" xmlns:r="http://schemas.openxmlformats.org/officeDocument/2006/relationships" xmlns:p="http://schemas.openxmlformats.org/presentationml/2006/main">
  <p:tag name="ISPRING_AUDIO_BITRATE" val="0"/>
  <p:tag name="TIMING" val="|21.8"/>
  <p:tag name="ISPRING_CUSTOM_TIMING_USED" val="1"/>
  <p:tag name="GENSWF_ADVANCE_TIME" val="54.94"/>
  <p:tag name="ISPRING_SLIDE_INDENT_LEVEL" val="0"/>
</p:tagLst>
</file>

<file path=ppt/tags/tag2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2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3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4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2.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3.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4.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5.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59.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0.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61.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7.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8.xml><?xml version="1.0" encoding="utf-8"?>
<p:tagLst xmlns:a="http://schemas.openxmlformats.org/drawingml/2006/main" xmlns:r="http://schemas.openxmlformats.org/officeDocument/2006/relationships" xmlns:p="http://schemas.openxmlformats.org/presentationml/2006/main">
  <p:tag name="ISPRING_AUDIO_BITRATE" val="0"/>
</p:tagLst>
</file>

<file path=ppt/tags/tag9.xml><?xml version="1.0" encoding="utf-8"?>
<p:tagLst xmlns:a="http://schemas.openxmlformats.org/drawingml/2006/main" xmlns:r="http://schemas.openxmlformats.org/officeDocument/2006/relationships" xmlns:p="http://schemas.openxmlformats.org/presentationml/2006/main">
  <p:tag name="ISPRING_AUDIO_BITRATE" val="0"/>
</p:tagLst>
</file>

<file path=ppt/theme/theme1.xml><?xml version="1.0" encoding="utf-8"?>
<a:theme xmlns:a="http://schemas.openxmlformats.org/drawingml/2006/main" name="Default Design">
  <a:themeElements>
    <a:clrScheme name="Custom 9">
      <a:dk1>
        <a:srgbClr val="000000"/>
      </a:dk1>
      <a:lt1>
        <a:srgbClr val="FFFFFF"/>
      </a:lt1>
      <a:dk2>
        <a:srgbClr val="0000FF"/>
      </a:dk2>
      <a:lt2>
        <a:srgbClr val="FFFF00"/>
      </a:lt2>
      <a:accent1>
        <a:srgbClr val="FF0000"/>
      </a:accent1>
      <a:accent2>
        <a:srgbClr val="00FFFF"/>
      </a:accent2>
      <a:accent3>
        <a:srgbClr val="AAAAFF"/>
      </a:accent3>
      <a:accent4>
        <a:srgbClr val="DADADA"/>
      </a:accent4>
      <a:accent5>
        <a:srgbClr val="FFAAAA"/>
      </a:accent5>
      <a:accent6>
        <a:srgbClr val="00E7E7"/>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Default Design">
  <a:themeElements>
    <a:clrScheme name="Custom 9">
      <a:dk1>
        <a:srgbClr val="000000"/>
      </a:dk1>
      <a:lt1>
        <a:srgbClr val="FFFFFF"/>
      </a:lt1>
      <a:dk2>
        <a:srgbClr val="0000FF"/>
      </a:dk2>
      <a:lt2>
        <a:srgbClr val="FFFF00"/>
      </a:lt2>
      <a:accent1>
        <a:srgbClr val="FF0000"/>
      </a:accent1>
      <a:accent2>
        <a:srgbClr val="00FFFF"/>
      </a:accent2>
      <a:accent3>
        <a:srgbClr val="AAAAFF"/>
      </a:accent3>
      <a:accent4>
        <a:srgbClr val="DADADA"/>
      </a:accent4>
      <a:accent5>
        <a:srgbClr val="FFAAAA"/>
      </a:accent5>
      <a:accent6>
        <a:srgbClr val="00E7E7"/>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Default Design">
  <a:themeElements>
    <a:clrScheme name="Custom 9">
      <a:dk1>
        <a:srgbClr val="000000"/>
      </a:dk1>
      <a:lt1>
        <a:srgbClr val="FFFFFF"/>
      </a:lt1>
      <a:dk2>
        <a:srgbClr val="0000FF"/>
      </a:dk2>
      <a:lt2>
        <a:srgbClr val="FFFF00"/>
      </a:lt2>
      <a:accent1>
        <a:srgbClr val="FF0000"/>
      </a:accent1>
      <a:accent2>
        <a:srgbClr val="00FFFF"/>
      </a:accent2>
      <a:accent3>
        <a:srgbClr val="AAAAFF"/>
      </a:accent3>
      <a:accent4>
        <a:srgbClr val="DADADA"/>
      </a:accent4>
      <a:accent5>
        <a:srgbClr val="FFAAAA"/>
      </a:accent5>
      <a:accent6>
        <a:srgbClr val="00E7E7"/>
      </a:accent6>
      <a:hlink>
        <a:srgbClr val="00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43780</TotalTime>
  <Words>4118</Words>
  <Application>Microsoft Office PowerPoint</Application>
  <PresentationFormat>On-screen Show (4:3)</PresentationFormat>
  <Paragraphs>908</Paragraphs>
  <Slides>78</Slides>
  <Notes>65</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78</vt:i4>
      </vt:variant>
    </vt:vector>
  </HeadingPairs>
  <TitlesOfParts>
    <vt:vector size="87" baseType="lpstr">
      <vt:lpstr>Default Design</vt:lpstr>
      <vt:lpstr>1_Office Theme</vt:lpstr>
      <vt:lpstr>2_Office Theme</vt:lpstr>
      <vt:lpstr>1_Default Design</vt:lpstr>
      <vt:lpstr>3_Office Theme</vt:lpstr>
      <vt:lpstr>3_Default Design</vt:lpstr>
      <vt:lpstr>Office Theme</vt:lpstr>
      <vt:lpstr>Photo Editor Photo</vt:lpstr>
      <vt:lpstr>Worksheet</vt:lpstr>
      <vt:lpstr>Slide 1</vt:lpstr>
      <vt:lpstr>Implementing the PEP uP Protocol in Critical Care Units in Canada: Results of a multicenter, quality improvement study   </vt:lpstr>
      <vt:lpstr>Disclosure of Potential Conflicts of Interest</vt:lpstr>
      <vt:lpstr>Slide 4</vt:lpstr>
      <vt:lpstr>Early vs. Delayed EN:  Effect on Infectious Complications</vt:lpstr>
      <vt:lpstr>Early vs. Delayed EN: Effect on Mortality</vt:lpstr>
      <vt:lpstr>Slide 7</vt:lpstr>
      <vt:lpstr>Slide 8</vt:lpstr>
      <vt:lpstr>Slide 9</vt:lpstr>
      <vt:lpstr>Optimal Amount of Calories for Critically Ill Patients: Depends on how you slice the cake!</vt:lpstr>
      <vt:lpstr>Slide 11</vt:lpstr>
      <vt:lpstr>Optimal Amount of Calories for Critically Ill Patients: Depends on how you slice the cake!</vt:lpstr>
      <vt:lpstr>Initial Tropic vs. Full EN  in Patients with Acute Lung Injury </vt:lpstr>
      <vt:lpstr>Initial Tropic vs. Full EN  in Patients with Acute Lung Injury </vt:lpstr>
      <vt:lpstr>Initial Tropic vs. Full EN  in Patients with Acute Lung Injury </vt:lpstr>
      <vt:lpstr>Trophic vs. Full EN in Critically Ill Patients  with Acute Respiratory Failure</vt:lpstr>
      <vt:lpstr>ICU Patients Are Not All Created Equal… Should we expect the impact of nutrition  therapy to be the same across all patients?</vt:lpstr>
      <vt:lpstr>Slide 18</vt:lpstr>
      <vt:lpstr>The Development of the NUTrition Risk in the Critically ill Score (NUTRIC Score).  </vt:lpstr>
      <vt:lpstr>High Nutrition Risk Patients Benefit  from More EN Whereas Low Risk Do Not</vt:lpstr>
      <vt:lpstr>More (and Earlier) is Better  for High Risk Patients!</vt:lpstr>
      <vt:lpstr>Failure Rate</vt:lpstr>
      <vt:lpstr>Can we do better?</vt:lpstr>
      <vt:lpstr>The Efficacy of Enhanced Protein-Energy Provision  via the Enteral Route in Critically Ill Patients:  The PEP uP Protocol!</vt:lpstr>
      <vt:lpstr>Initial Efficacy and Tolerability of Early EN with  Immediate or Gradual Introduction in Intubated Patients</vt:lpstr>
      <vt:lpstr>Initial Efficacy and Tolerability of Early EN with  Immediate or Gradual Introduction in Intubated Patients</vt:lpstr>
      <vt:lpstr>Rather Than Hourly Goal Rate, We Changed to  a 24 Hour Volume-based Goal. Nurse Has  Responsibility to Administer That Volume over  the 24 Period with the Following Guidelines</vt:lpstr>
      <vt:lpstr>What about feeding  the hypotensive patient?</vt:lpstr>
      <vt:lpstr>Feeding the hypotensive patient?</vt:lpstr>
      <vt:lpstr>“Trophic Feeds”</vt:lpstr>
      <vt:lpstr>Why 1.5 Cal Semi-Elemental Formula:  A “Safe Start” </vt:lpstr>
      <vt:lpstr>Slide 32</vt:lpstr>
      <vt:lpstr>Slide 33</vt:lpstr>
      <vt:lpstr>It’s Not Just About Calories...</vt:lpstr>
      <vt:lpstr>Slide 35</vt:lpstr>
      <vt:lpstr>Pro-motility Agents</vt:lpstr>
      <vt:lpstr>Other Strategies to Maximize  the Benefits and Minimize the Risks of EN</vt:lpstr>
      <vt:lpstr>A Change to Nursing Report</vt:lpstr>
      <vt:lpstr>Slide 39</vt:lpstr>
      <vt:lpstr>Slide 40</vt:lpstr>
      <vt:lpstr>Research Questions</vt:lpstr>
      <vt:lpstr>Design</vt:lpstr>
      <vt:lpstr>Slide 43</vt:lpstr>
      <vt:lpstr>Analysis</vt:lpstr>
      <vt:lpstr>Flow of Clusters  (ICUs) and Patients  Through the Trial</vt:lpstr>
      <vt:lpstr>Participating Sites</vt:lpstr>
      <vt:lpstr>Patient Characteristics  (n = 1,059)</vt:lpstr>
      <vt:lpstr>Slide 48</vt:lpstr>
      <vt:lpstr>Change of Nutritional Intake from Baseline  to Follow-up of All the Study Sites (All patients)</vt:lpstr>
      <vt:lpstr>Change of Nutritional Intake from Baseline  to Follow-up of All the Study Sites (All patients)</vt:lpstr>
      <vt:lpstr>Daily Proportion of Prescription Received by EN in ITT, Efficacy and Full Volume Feeds Subgroups  (Among Patients in the Intervention Follow-up Phase)</vt:lpstr>
      <vt:lpstr>Compliance with PEP uP Protocol Components (All patients n = 1,059)</vt:lpstr>
      <vt:lpstr>Complications  (All patients – n = 1,059) </vt:lpstr>
      <vt:lpstr>Nurses’ Ratings of Acceptability</vt:lpstr>
      <vt:lpstr>Usage of PEP uP Training Components</vt:lpstr>
      <vt:lpstr>Barriers to Implementation</vt:lpstr>
      <vt:lpstr>PEP uP Trial Conclusion</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Comments from Participating ICUs</vt:lpstr>
      <vt:lpstr>Slide 73</vt:lpstr>
      <vt:lpstr>Slide 74</vt:lpstr>
      <vt:lpstr>Slide 75</vt:lpstr>
      <vt:lpstr>Slide 76</vt:lpstr>
      <vt:lpstr>Thank you for your attention. Questions?</vt:lpstr>
      <vt:lpstr>Slide 78</vt:lpstr>
    </vt:vector>
  </TitlesOfParts>
  <Company>Kingston General 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Randomized Trial of  Empiric Antibiotics and  Invasive Diagnostic Techniques  in the setting of  Ventilator-Associated Pneumonia</dc:title>
  <dc:creator>Dr. D.K. Heyland</dc:creator>
  <cp:lastModifiedBy>Owner</cp:lastModifiedBy>
  <cp:revision>1201</cp:revision>
  <cp:lastPrinted>2012-09-04T20:47:27Z</cp:lastPrinted>
  <dcterms:created xsi:type="dcterms:W3CDTF">1999-05-13T14:04:42Z</dcterms:created>
  <dcterms:modified xsi:type="dcterms:W3CDTF">2014-05-25T17:44:18Z</dcterms:modified>
</cp:coreProperties>
</file>